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3" r:id="rId1"/>
  </p:sldMasterIdLst>
  <p:sldIdLst>
    <p:sldId id="257" r:id="rId2"/>
    <p:sldId id="318" r:id="rId3"/>
    <p:sldId id="309" r:id="rId4"/>
    <p:sldId id="319" r:id="rId5"/>
    <p:sldId id="330" r:id="rId6"/>
    <p:sldId id="323" r:id="rId7"/>
    <p:sldId id="324" r:id="rId8"/>
    <p:sldId id="320" r:id="rId9"/>
    <p:sldId id="326" r:id="rId10"/>
    <p:sldId id="327" r:id="rId11"/>
    <p:sldId id="310" r:id="rId12"/>
    <p:sldId id="328" r:id="rId13"/>
    <p:sldId id="329" r:id="rId14"/>
    <p:sldId id="331" r:id="rId15"/>
    <p:sldId id="33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61" autoAdjust="0"/>
    <p:restoredTop sz="94660"/>
  </p:normalViewPr>
  <p:slideViewPr>
    <p:cSldViewPr snapToGrid="0">
      <p:cViewPr varScale="1">
        <p:scale>
          <a:sx n="85" d="100"/>
          <a:sy n="85" d="100"/>
        </p:scale>
        <p:origin x="341" y="72"/>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390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314168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312778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209044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nl-NL" smtClean="0"/>
              <a:t>Klik om de stijl te bewerken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599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F97267A6-8C1A-4220-847A-24912F63A6C8}" type="datetimeFigureOut">
              <a:rPr lang="en-GB" smtClean="0"/>
              <a:t>18/03/2020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472880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nl-NL" smtClean="0"/>
              <a:t>Klik om de stijl te bewerken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1097280" y="2582334"/>
            <a:ext cx="4937760" cy="3378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6217920" y="2582334"/>
            <a:ext cx="4937760" cy="3378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F97267A6-8C1A-4220-847A-24912F63A6C8}" type="datetimeFigureOut">
              <a:rPr lang="en-GB" smtClean="0"/>
              <a:t>18/03/2020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1558780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F97267A6-8C1A-4220-847A-24912F63A6C8}" type="datetimeFigureOut">
              <a:rPr lang="en-GB" smtClean="0"/>
              <a:t>18/03/2020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165806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97267A6-8C1A-4220-847A-24912F63A6C8}" type="datetimeFigureOut">
              <a:rPr lang="en-GB" smtClean="0"/>
              <a:t>18/03/2020</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16579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nl-NL" smtClean="0"/>
              <a:t>Klik om de stijl te bewerken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97267A6-8C1A-4220-847A-24912F63A6C8}" type="datetimeFigureOut">
              <a:rPr lang="en-GB" smtClean="0"/>
              <a:t>18/03/2020</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303E21C-1BC2-4EB7-8B4A-D29C698A7570}" type="slidenum">
              <a:rPr lang="en-GB" smtClean="0"/>
              <a:t>‹#›</a:t>
            </a:fld>
            <a:endParaRPr lang="en-GB"/>
          </a:p>
        </p:txBody>
      </p:sp>
    </p:spTree>
    <p:extLst>
      <p:ext uri="{BB962C8B-B14F-4D97-AF65-F5344CB8AC3E}">
        <p14:creationId xmlns:p14="http://schemas.microsoft.com/office/powerpoint/2010/main" val="3490222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15" y="0"/>
            <a:ext cx="12191985" cy="4915076"/>
          </a:xfrm>
          <a:blipFill>
            <a:blip r:embed="rId2" cstate="email">
              <a:extLst>
                <a:ext uri="{28A0092B-C50C-407E-A947-70E740481C1C}">
                  <a14:useLocalDpi xmlns:a14="http://schemas.microsoft.com/office/drawing/2010/main"/>
                </a:ext>
              </a:extLst>
            </a:blip>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F97267A6-8C1A-4220-847A-24912F63A6C8}" type="datetimeFigureOut">
              <a:rPr lang="en-GB" smtClean="0"/>
              <a:t>18/03/2020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850429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nl-NL" smtClean="0"/>
              <a:t>Klik om de stijl te bewerken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97267A6-8C1A-4220-847A-24912F63A6C8}" type="datetimeFigureOut">
              <a:rPr lang="en-GB" smtClean="0"/>
              <a:t>18/03/2020</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303E21C-1BC2-4EB7-8B4A-D29C698A7570}"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9675040"/>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s://www.thet.or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50" y="366837"/>
            <a:ext cx="10058400" cy="774700"/>
          </a:xfrm>
        </p:spPr>
        <p:txBody>
          <a:bodyPr>
            <a:normAutofit/>
          </a:bodyPr>
          <a:lstStyle/>
          <a:p>
            <a:pPr lvl="0"/>
            <a:r>
              <a:rPr lang="en-GB" sz="44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ECG Signals</a:t>
            </a:r>
            <a:endParaRPr lang="en-GB" sz="4400" dirty="0"/>
          </a:p>
        </p:txBody>
      </p:sp>
      <p:sp>
        <p:nvSpPr>
          <p:cNvPr id="4" name="Rechthoek 3"/>
          <p:cNvSpPr/>
          <p:nvPr/>
        </p:nvSpPr>
        <p:spPr>
          <a:xfrm>
            <a:off x="5775719" y="5828057"/>
            <a:ext cx="5672031" cy="388696"/>
          </a:xfrm>
          <a:prstGeom prst="rect">
            <a:avLst/>
          </a:prstGeom>
        </p:spPr>
        <p:txBody>
          <a:bodyPr wrap="square">
            <a:spAutoFit/>
          </a:bodyPr>
          <a:lstStyle/>
          <a:p>
            <a:pPr>
              <a:lnSpc>
                <a:spcPct val="107000"/>
              </a:lnSpc>
              <a:spcBef>
                <a:spcPts val="1200"/>
              </a:spcBef>
              <a:spcAft>
                <a:spcPts val="0"/>
              </a:spcAft>
            </a:pP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Module </a:t>
            </a:r>
            <a:r>
              <a:rPr lang="en-GB"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279 </a:t>
            </a: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19 </a:t>
            </a:r>
            <a:r>
              <a:rPr lang="en-GB"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a:t>
            </a: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  Medical </a:t>
            </a:r>
            <a:r>
              <a:rPr lang="en-GB"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Instrumentation </a:t>
            </a: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II</a:t>
            </a:r>
            <a:endParaRPr lang="en-GB" b="1" kern="0"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Rechthoek 4"/>
          <p:cNvSpPr/>
          <p:nvPr/>
        </p:nvSpPr>
        <p:spPr>
          <a:xfrm>
            <a:off x="5775719" y="5472254"/>
            <a:ext cx="6297748" cy="388696"/>
          </a:xfrm>
          <a:prstGeom prst="rect">
            <a:avLst/>
          </a:prstGeom>
        </p:spPr>
        <p:txBody>
          <a:bodyPr wrap="square">
            <a:spAutoFit/>
          </a:bodyPr>
          <a:lstStyle/>
          <a:p>
            <a:pPr>
              <a:lnSpc>
                <a:spcPct val="107000"/>
              </a:lnSpc>
              <a:spcBef>
                <a:spcPts val="200"/>
              </a:spcBef>
              <a:spcAft>
                <a:spcPts val="0"/>
              </a:spcAft>
            </a:pPr>
            <a:r>
              <a:rPr lang="en-GB"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Unit </a:t>
            </a:r>
            <a:r>
              <a:rPr lang="en-GB" b="1"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 </a:t>
            </a:r>
            <a:r>
              <a:rPr lang="en-GB"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18.1  </a:t>
            </a:r>
            <a:r>
              <a:rPr lang="en-GB" b="1"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Maintaining cardiovascular and monitoring equipment</a:t>
            </a:r>
            <a:endParaRPr lang="en-GB" b="1"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7" name="Rechthoek 6"/>
          <p:cNvSpPr/>
          <p:nvPr/>
        </p:nvSpPr>
        <p:spPr>
          <a:xfrm>
            <a:off x="779037" y="2096485"/>
            <a:ext cx="3962297" cy="1870512"/>
          </a:xfrm>
          <a:prstGeom prst="rect">
            <a:avLst/>
          </a:prstGeom>
        </p:spPr>
        <p:txBody>
          <a:bodyPr wrap="square">
            <a:spAutoFit/>
          </a:bodyPr>
          <a:lstStyle/>
          <a:p>
            <a:pPr>
              <a:lnSpc>
                <a:spcPct val="107000"/>
              </a:lnSpc>
            </a:pPr>
            <a:r>
              <a:rPr lang="en-GB" dirty="0" smtClean="0">
                <a:latin typeface="+mj-lt"/>
                <a:ea typeface="Calibri" panose="020F0502020204030204" pitchFamily="34" charset="0"/>
                <a:cs typeface="Times New Roman" panose="02020603050405020304" pitchFamily="18" charset="0"/>
              </a:rPr>
              <a:t>o</a:t>
            </a:r>
            <a:r>
              <a:rPr lang="en-GB" dirty="0">
                <a:latin typeface="+mj-lt"/>
                <a:ea typeface="Calibri" panose="020F0502020204030204" pitchFamily="34" charset="0"/>
                <a:cs typeface="Times New Roman" panose="02020603050405020304" pitchFamily="18" charset="0"/>
              </a:rPr>
              <a:t>	Cardiac action potentials</a:t>
            </a:r>
          </a:p>
          <a:p>
            <a:pPr>
              <a:lnSpc>
                <a:spcPct val="107000"/>
              </a:lnSpc>
            </a:pPr>
            <a:r>
              <a:rPr lang="en-GB" dirty="0">
                <a:latin typeface="+mj-lt"/>
                <a:ea typeface="Calibri" panose="020F0502020204030204" pitchFamily="34" charset="0"/>
                <a:cs typeface="Times New Roman" panose="02020603050405020304" pitchFamily="18" charset="0"/>
              </a:rPr>
              <a:t>o	Body-surface potentials </a:t>
            </a:r>
            <a:endParaRPr lang="en-GB" dirty="0" smtClean="0">
              <a:latin typeface="+mj-lt"/>
              <a:ea typeface="Calibri" panose="020F0502020204030204" pitchFamily="34" charset="0"/>
              <a:cs typeface="Times New Roman" panose="02020603050405020304" pitchFamily="18" charset="0"/>
            </a:endParaRPr>
          </a:p>
          <a:p>
            <a:pPr>
              <a:lnSpc>
                <a:spcPct val="107000"/>
              </a:lnSpc>
            </a:pPr>
            <a:r>
              <a:rPr lang="en-GB" dirty="0" smtClean="0">
                <a:latin typeface="+mj-lt"/>
                <a:ea typeface="Calibri" panose="020F0502020204030204" pitchFamily="34" charset="0"/>
                <a:cs typeface="Times New Roman" panose="02020603050405020304" pitchFamily="18" charset="0"/>
              </a:rPr>
              <a:t>o</a:t>
            </a:r>
            <a:r>
              <a:rPr lang="en-GB" dirty="0">
                <a:latin typeface="+mj-lt"/>
                <a:ea typeface="Calibri" panose="020F0502020204030204" pitchFamily="34" charset="0"/>
                <a:cs typeface="Times New Roman" panose="02020603050405020304" pitchFamily="18" charset="0"/>
              </a:rPr>
              <a:t>	Lead placement</a:t>
            </a:r>
          </a:p>
          <a:p>
            <a:pPr>
              <a:lnSpc>
                <a:spcPct val="107000"/>
              </a:lnSpc>
            </a:pPr>
            <a:r>
              <a:rPr lang="en-GB" dirty="0">
                <a:latin typeface="+mj-lt"/>
                <a:ea typeface="Calibri" panose="020F0502020204030204" pitchFamily="34" charset="0"/>
                <a:cs typeface="Times New Roman" panose="02020603050405020304" pitchFamily="18" charset="0"/>
              </a:rPr>
              <a:t>o	Waveforms</a:t>
            </a:r>
          </a:p>
          <a:p>
            <a:pPr>
              <a:lnSpc>
                <a:spcPct val="107000"/>
              </a:lnSpc>
            </a:pPr>
            <a:r>
              <a:rPr lang="en-GB" dirty="0">
                <a:latin typeface="+mj-lt"/>
                <a:ea typeface="Calibri" panose="020F0502020204030204" pitchFamily="34" charset="0"/>
                <a:cs typeface="Times New Roman" panose="02020603050405020304" pitchFamily="18" charset="0"/>
              </a:rPr>
              <a:t>o	QRS complex</a:t>
            </a:r>
          </a:p>
          <a:p>
            <a:pPr>
              <a:lnSpc>
                <a:spcPct val="107000"/>
              </a:lnSpc>
            </a:pPr>
            <a:r>
              <a:rPr lang="en-GB" dirty="0">
                <a:latin typeface="+mj-lt"/>
                <a:ea typeface="Calibri" panose="020F0502020204030204" pitchFamily="34" charset="0"/>
                <a:cs typeface="Times New Roman" panose="02020603050405020304" pitchFamily="18" charset="0"/>
              </a:rPr>
              <a:t>o	Normal and abnormal rhythms</a:t>
            </a:r>
          </a:p>
        </p:txBody>
      </p:sp>
      <p:sp>
        <p:nvSpPr>
          <p:cNvPr id="9" name="Titel 1"/>
          <p:cNvSpPr txBox="1">
            <a:spLocks/>
          </p:cNvSpPr>
          <p:nvPr/>
        </p:nvSpPr>
        <p:spPr>
          <a:xfrm>
            <a:off x="5766194" y="5032662"/>
            <a:ext cx="5136540" cy="424148"/>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18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18.1.2   ECG signals</a:t>
            </a:r>
            <a:endParaRPr lang="en-GB" sz="18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76250" y="1257300"/>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kstvak 9"/>
          <p:cNvSpPr txBox="1"/>
          <p:nvPr/>
        </p:nvSpPr>
        <p:spPr>
          <a:xfrm>
            <a:off x="0" y="6513265"/>
            <a:ext cx="12192000"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3" name="Tekstvak 2"/>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pic>
        <p:nvPicPr>
          <p:cNvPr id="6" name="Afbeelding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584338" y="1772209"/>
            <a:ext cx="6383654" cy="2608138"/>
          </a:xfrm>
          <a:prstGeom prst="rect">
            <a:avLst/>
          </a:prstGeom>
        </p:spPr>
      </p:pic>
    </p:spTree>
    <p:extLst>
      <p:ext uri="{BB962C8B-B14F-4D97-AF65-F5344CB8AC3E}">
        <p14:creationId xmlns:p14="http://schemas.microsoft.com/office/powerpoint/2010/main" val="1471079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2" name="Titel 1"/>
          <p:cNvSpPr>
            <a:spLocks noGrp="1"/>
          </p:cNvSpPr>
          <p:nvPr>
            <p:ph type="title" idx="4294967295"/>
          </p:nvPr>
        </p:nvSpPr>
        <p:spPr>
          <a:xfrm>
            <a:off x="476249" y="440796"/>
            <a:ext cx="7533217"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Wave forms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10016067" y="6443133"/>
            <a:ext cx="2164079"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ECG Signals</a:t>
            </a: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10" name="Tekstvak 9"/>
          <p:cNvSpPr txBox="1"/>
          <p:nvPr/>
        </p:nvSpPr>
        <p:spPr>
          <a:xfrm>
            <a:off x="5021881" y="1377406"/>
            <a:ext cx="6798644" cy="1492716"/>
          </a:xfrm>
          <a:prstGeom prst="rect">
            <a:avLst/>
          </a:prstGeom>
          <a:noFill/>
        </p:spPr>
        <p:txBody>
          <a:bodyPr wrap="square" rtlCol="0">
            <a:spAutoFit/>
          </a:bodyPr>
          <a:lstStyle/>
          <a:p>
            <a:r>
              <a:rPr lang="en-US" sz="2000" dirty="0" smtClean="0">
                <a:latin typeface="+mj-lt"/>
              </a:rPr>
              <a:t>The heart vector changes direction in the different phases of </a:t>
            </a:r>
            <a:r>
              <a:rPr lang="en-US" sz="2000" b="1" dirty="0" smtClean="0">
                <a:solidFill>
                  <a:srgbClr val="7030A0"/>
                </a:solidFill>
                <a:latin typeface="+mj-lt"/>
              </a:rPr>
              <a:t>ventricular depolarization</a:t>
            </a:r>
            <a:r>
              <a:rPr lang="en-US" sz="2000" b="1" dirty="0" smtClean="0">
                <a:latin typeface="+mj-lt"/>
              </a:rPr>
              <a:t>. </a:t>
            </a:r>
          </a:p>
          <a:p>
            <a:endParaRPr lang="en-US" sz="1100" b="1" dirty="0">
              <a:latin typeface="+mj-lt"/>
            </a:endParaRPr>
          </a:p>
          <a:p>
            <a:r>
              <a:rPr lang="en-US" sz="2000" dirty="0" smtClean="0">
                <a:latin typeface="+mj-lt"/>
              </a:rPr>
              <a:t>This is the reason that the QRS complex changes from positive to negative, depending on the Leads from which the ECG is taken. </a:t>
            </a:r>
            <a:endParaRPr lang="en-US" sz="2000" dirty="0">
              <a:latin typeface="+mj-lt"/>
            </a:endParaRPr>
          </a:p>
        </p:txBody>
      </p:sp>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t="9290" b="1115"/>
          <a:stretch/>
        </p:blipFill>
        <p:spPr>
          <a:xfrm>
            <a:off x="342151" y="1436256"/>
            <a:ext cx="4483850" cy="4007260"/>
          </a:xfrm>
          <a:prstGeom prst="rect">
            <a:avLst/>
          </a:prstGeom>
        </p:spPr>
      </p:pic>
      <p:pic>
        <p:nvPicPr>
          <p:cNvPr id="9" name="Afbeelding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45726" y="3015933"/>
            <a:ext cx="3843868" cy="2402418"/>
          </a:xfrm>
          <a:prstGeom prst="rect">
            <a:avLst/>
          </a:prstGeom>
        </p:spPr>
      </p:pic>
      <p:sp>
        <p:nvSpPr>
          <p:cNvPr id="20" name="Tekstvak 19"/>
          <p:cNvSpPr txBox="1"/>
          <p:nvPr/>
        </p:nvSpPr>
        <p:spPr>
          <a:xfrm>
            <a:off x="2333897" y="5650991"/>
            <a:ext cx="9562011" cy="646331"/>
          </a:xfrm>
          <a:prstGeom prst="rect">
            <a:avLst/>
          </a:prstGeom>
          <a:solidFill>
            <a:schemeClr val="bg2"/>
          </a:solidFill>
          <a:ln>
            <a:solidFill>
              <a:srgbClr val="7030A0"/>
            </a:solidFill>
          </a:ln>
        </p:spPr>
        <p:txBody>
          <a:bodyPr wrap="square" rtlCol="0">
            <a:spAutoFit/>
          </a:bodyPr>
          <a:lstStyle/>
          <a:p>
            <a:pPr algn="r"/>
            <a:r>
              <a:rPr lang="en-US" dirty="0"/>
              <a:t>T</a:t>
            </a:r>
            <a:r>
              <a:rPr lang="en-US" dirty="0" smtClean="0"/>
              <a:t>he following slides will give examples of common abnormalities in the ECG and their interpretation. </a:t>
            </a:r>
          </a:p>
          <a:p>
            <a:pPr algn="r"/>
            <a:r>
              <a:rPr lang="en-US" dirty="0" smtClean="0"/>
              <a:t>It shows you what sort of things the Medical Doctors are interested in, in an ECG. </a:t>
            </a:r>
            <a:endParaRPr lang="en-US" dirty="0"/>
          </a:p>
        </p:txBody>
      </p:sp>
    </p:spTree>
    <p:extLst>
      <p:ext uri="{BB962C8B-B14F-4D97-AF65-F5344CB8AC3E}">
        <p14:creationId xmlns:p14="http://schemas.microsoft.com/office/powerpoint/2010/main" val="1795515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2" name="Titel 1"/>
          <p:cNvSpPr>
            <a:spLocks noGrp="1"/>
          </p:cNvSpPr>
          <p:nvPr>
            <p:ph type="title" idx="4294967295"/>
          </p:nvPr>
        </p:nvSpPr>
        <p:spPr>
          <a:xfrm>
            <a:off x="476249" y="440796"/>
            <a:ext cx="7533217"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Wave forms: Abnormalities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10016067" y="6443133"/>
            <a:ext cx="2164079"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ECG Signals</a:t>
            </a: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9" name="Tekstvak 8"/>
          <p:cNvSpPr txBox="1"/>
          <p:nvPr/>
        </p:nvSpPr>
        <p:spPr>
          <a:xfrm>
            <a:off x="350680" y="1399939"/>
            <a:ext cx="10934699" cy="1015663"/>
          </a:xfrm>
          <a:prstGeom prst="rect">
            <a:avLst/>
          </a:prstGeom>
          <a:noFill/>
        </p:spPr>
        <p:txBody>
          <a:bodyPr wrap="square" rtlCol="0">
            <a:spAutoFit/>
          </a:bodyPr>
          <a:lstStyle/>
          <a:p>
            <a:r>
              <a:rPr lang="en-US" sz="2000" dirty="0" smtClean="0">
                <a:latin typeface="+mj-lt"/>
              </a:rPr>
              <a:t>If a part of the patient’s heart muscle is non-functional (‘</a:t>
            </a:r>
            <a:r>
              <a:rPr lang="en-US" sz="2000" b="1" dirty="0" smtClean="0">
                <a:solidFill>
                  <a:srgbClr val="7030A0"/>
                </a:solidFill>
                <a:latin typeface="+mj-lt"/>
              </a:rPr>
              <a:t>old infarction</a:t>
            </a:r>
            <a:r>
              <a:rPr lang="en-US" sz="2000" dirty="0" smtClean="0">
                <a:latin typeface="+mj-lt"/>
              </a:rPr>
              <a:t>’), then this will cause a change in the direction of the depolarization wave. Also the </a:t>
            </a:r>
            <a:r>
              <a:rPr lang="en-US" sz="2000" b="1" dirty="0" smtClean="0">
                <a:solidFill>
                  <a:srgbClr val="7030A0"/>
                </a:solidFill>
                <a:latin typeface="+mj-lt"/>
              </a:rPr>
              <a:t>size of the heart and the orientation of the heart </a:t>
            </a:r>
            <a:r>
              <a:rPr lang="en-US" sz="2000" dirty="0" smtClean="0">
                <a:latin typeface="+mj-lt"/>
              </a:rPr>
              <a:t>will have an impact on the depolarization wave. </a:t>
            </a:r>
          </a:p>
        </p:txBody>
      </p:sp>
      <p:sp>
        <p:nvSpPr>
          <p:cNvPr id="4" name="Rechthoek 3"/>
          <p:cNvSpPr/>
          <p:nvPr/>
        </p:nvSpPr>
        <p:spPr>
          <a:xfrm>
            <a:off x="359224" y="2483653"/>
            <a:ext cx="10926155" cy="707886"/>
          </a:xfrm>
          <a:prstGeom prst="rect">
            <a:avLst/>
          </a:prstGeom>
        </p:spPr>
        <p:txBody>
          <a:bodyPr wrap="square">
            <a:spAutoFit/>
          </a:bodyPr>
          <a:lstStyle/>
          <a:p>
            <a:pPr lvl="0"/>
            <a:r>
              <a:rPr lang="en-US" sz="2000" dirty="0">
                <a:solidFill>
                  <a:srgbClr val="000000"/>
                </a:solidFill>
                <a:latin typeface="Calibri Light" panose="020F0302020204030204"/>
              </a:rPr>
              <a:t>Such variations show up in the ECG as differences in the amplitude  and direction (positive, negative) compared with the normal ECG wave forms. </a:t>
            </a:r>
          </a:p>
        </p:txBody>
      </p:sp>
      <p:grpSp>
        <p:nvGrpSpPr>
          <p:cNvPr id="16" name="Groep 15"/>
          <p:cNvGrpSpPr/>
          <p:nvPr/>
        </p:nvGrpSpPr>
        <p:grpSpPr>
          <a:xfrm>
            <a:off x="1684228" y="3238336"/>
            <a:ext cx="10047554" cy="2857590"/>
            <a:chOff x="1684228" y="3238336"/>
            <a:chExt cx="10047554" cy="2857590"/>
          </a:xfrm>
        </p:grpSpPr>
        <p:pic>
          <p:nvPicPr>
            <p:cNvPr id="3" name="Afbeelding 2"/>
            <p:cNvPicPr>
              <a:picLocks noChangeAspect="1"/>
            </p:cNvPicPr>
            <p:nvPr/>
          </p:nvPicPr>
          <p:blipFill>
            <a:blip r:embed="rId2"/>
            <a:stretch>
              <a:fillRect/>
            </a:stretch>
          </p:blipFill>
          <p:spPr>
            <a:xfrm>
              <a:off x="1684228" y="3238336"/>
              <a:ext cx="8041967" cy="2814688"/>
            </a:xfrm>
            <a:prstGeom prst="rect">
              <a:avLst/>
            </a:prstGeom>
          </p:spPr>
        </p:pic>
        <p:cxnSp>
          <p:nvCxnSpPr>
            <p:cNvPr id="7" name="Rechte verbindingslijn met pijl 6"/>
            <p:cNvCxnSpPr/>
            <p:nvPr/>
          </p:nvCxnSpPr>
          <p:spPr>
            <a:xfrm flipH="1" flipV="1">
              <a:off x="9605275" y="5485484"/>
              <a:ext cx="724058" cy="314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Rechte verbindingslijn met pijl 12"/>
            <p:cNvCxnSpPr/>
            <p:nvPr/>
          </p:nvCxnSpPr>
          <p:spPr>
            <a:xfrm flipH="1">
              <a:off x="9605275" y="4665771"/>
              <a:ext cx="724058" cy="1067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 name="Rechthoek 4"/>
            <p:cNvSpPr/>
            <p:nvPr/>
          </p:nvSpPr>
          <p:spPr>
            <a:xfrm>
              <a:off x="10329333" y="4156934"/>
              <a:ext cx="1402449" cy="1938992"/>
            </a:xfrm>
            <a:prstGeom prst="rect">
              <a:avLst/>
            </a:prstGeom>
          </p:spPr>
          <p:txBody>
            <a:bodyPr wrap="square">
              <a:spAutoFit/>
            </a:bodyPr>
            <a:lstStyle/>
            <a:p>
              <a:pPr algn="ctr"/>
              <a:r>
                <a:rPr lang="en-US" sz="2000" dirty="0" err="1" smtClean="0">
                  <a:solidFill>
                    <a:srgbClr val="000000"/>
                  </a:solidFill>
                  <a:latin typeface="Calibri Light" panose="020F0302020204030204"/>
                </a:rPr>
                <a:t>aVL</a:t>
              </a:r>
              <a:r>
                <a:rPr lang="en-US" sz="2000" dirty="0" smtClean="0">
                  <a:solidFill>
                    <a:srgbClr val="000000"/>
                  </a:solidFill>
                  <a:latin typeface="Calibri Light" panose="020F0302020204030204"/>
                </a:rPr>
                <a:t> </a:t>
              </a:r>
            </a:p>
            <a:p>
              <a:pPr algn="ctr"/>
              <a:r>
                <a:rPr lang="en-US" sz="2000" dirty="0" smtClean="0">
                  <a:solidFill>
                    <a:srgbClr val="000000"/>
                  </a:solidFill>
                  <a:latin typeface="Calibri Light" panose="020F0302020204030204"/>
                </a:rPr>
                <a:t>and </a:t>
              </a:r>
            </a:p>
            <a:p>
              <a:pPr algn="ctr"/>
              <a:r>
                <a:rPr lang="en-US" sz="2000" dirty="0" err="1" smtClean="0">
                  <a:solidFill>
                    <a:srgbClr val="000000"/>
                  </a:solidFill>
                  <a:latin typeface="Calibri Light" panose="020F0302020204030204"/>
                </a:rPr>
                <a:t>aVF</a:t>
              </a:r>
              <a:r>
                <a:rPr lang="en-US" sz="2000" dirty="0" smtClean="0">
                  <a:solidFill>
                    <a:srgbClr val="000000"/>
                  </a:solidFill>
                  <a:latin typeface="Calibri Light" panose="020F0302020204030204"/>
                </a:rPr>
                <a:t> </a:t>
              </a:r>
            </a:p>
            <a:p>
              <a:pPr algn="ctr"/>
              <a:r>
                <a:rPr lang="en-US" sz="2000" dirty="0" smtClean="0">
                  <a:solidFill>
                    <a:srgbClr val="000000"/>
                  </a:solidFill>
                  <a:latin typeface="Calibri Light" panose="020F0302020204030204"/>
                </a:rPr>
                <a:t>are clearly ‘not normal’</a:t>
              </a:r>
              <a:endParaRPr lang="en-GB" dirty="0"/>
            </a:p>
          </p:txBody>
        </p:sp>
      </p:grpSp>
    </p:spTree>
    <p:extLst>
      <p:ext uri="{BB962C8B-B14F-4D97-AF65-F5344CB8AC3E}">
        <p14:creationId xmlns:p14="http://schemas.microsoft.com/office/powerpoint/2010/main" val="22358326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2017</a:t>
            </a:r>
            <a:endParaRPr lang="en-GB" sz="1200" dirty="0"/>
          </a:p>
        </p:txBody>
      </p:sp>
      <p:sp>
        <p:nvSpPr>
          <p:cNvPr id="2" name="Titel 1"/>
          <p:cNvSpPr>
            <a:spLocks noGrp="1"/>
          </p:cNvSpPr>
          <p:nvPr>
            <p:ph type="title" idx="4294967295"/>
          </p:nvPr>
        </p:nvSpPr>
        <p:spPr>
          <a:xfrm>
            <a:off x="476249" y="440796"/>
            <a:ext cx="11038418"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Wave forms</a:t>
            </a:r>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 abnormalities </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in the conduction system </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10016067" y="6443133"/>
            <a:ext cx="2164079"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ECG Signals</a:t>
            </a: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12" name="Tekstvak 11"/>
          <p:cNvSpPr txBox="1"/>
          <p:nvPr/>
        </p:nvSpPr>
        <p:spPr>
          <a:xfrm>
            <a:off x="4611596" y="1627507"/>
            <a:ext cx="7199403" cy="1015663"/>
          </a:xfrm>
          <a:prstGeom prst="rect">
            <a:avLst/>
          </a:prstGeom>
          <a:noFill/>
        </p:spPr>
        <p:txBody>
          <a:bodyPr wrap="square" rtlCol="0">
            <a:spAutoFit/>
          </a:bodyPr>
          <a:lstStyle/>
          <a:p>
            <a:r>
              <a:rPr lang="en-US" sz="2000" dirty="0" smtClean="0">
                <a:latin typeface="+mj-lt"/>
              </a:rPr>
              <a:t>If a patient has a disturbance in the </a:t>
            </a:r>
            <a:r>
              <a:rPr lang="en-US" sz="2000" b="1" dirty="0" smtClean="0">
                <a:solidFill>
                  <a:srgbClr val="7030A0"/>
                </a:solidFill>
                <a:latin typeface="+mj-lt"/>
              </a:rPr>
              <a:t>conduction of the electricals signals</a:t>
            </a:r>
            <a:r>
              <a:rPr lang="en-US" sz="2000" dirty="0" smtClean="0">
                <a:latin typeface="+mj-lt"/>
              </a:rPr>
              <a:t> through the heart, this will show up as a change in timing within the ECG signals. </a:t>
            </a:r>
          </a:p>
        </p:txBody>
      </p:sp>
      <p:grpSp>
        <p:nvGrpSpPr>
          <p:cNvPr id="8" name="Groep 7"/>
          <p:cNvGrpSpPr/>
          <p:nvPr/>
        </p:nvGrpSpPr>
        <p:grpSpPr>
          <a:xfrm>
            <a:off x="223617" y="4171237"/>
            <a:ext cx="11496423" cy="1876050"/>
            <a:chOff x="223617" y="4171237"/>
            <a:chExt cx="11496423" cy="1876050"/>
          </a:xfrm>
        </p:grpSpPr>
        <p:sp>
          <p:nvSpPr>
            <p:cNvPr id="5" name="Rechthoek 4"/>
            <p:cNvSpPr/>
            <p:nvPr/>
          </p:nvSpPr>
          <p:spPr>
            <a:xfrm>
              <a:off x="2231987" y="4870586"/>
              <a:ext cx="4617547" cy="1015663"/>
            </a:xfrm>
            <a:prstGeom prst="rect">
              <a:avLst/>
            </a:prstGeom>
          </p:spPr>
          <p:txBody>
            <a:bodyPr wrap="square">
              <a:spAutoFit/>
            </a:bodyPr>
            <a:lstStyle/>
            <a:p>
              <a:pPr lvl="0"/>
              <a:r>
                <a:rPr lang="en-US" sz="2000" dirty="0" smtClean="0">
                  <a:solidFill>
                    <a:srgbClr val="000000"/>
                  </a:solidFill>
                  <a:latin typeface="Calibri Light" panose="020F0302020204030204"/>
                </a:rPr>
                <a:t>In </a:t>
              </a:r>
              <a:r>
                <a:rPr lang="en-US" sz="2000" b="1" dirty="0" smtClean="0">
                  <a:solidFill>
                    <a:srgbClr val="7030A0"/>
                  </a:solidFill>
                  <a:latin typeface="Calibri Light" panose="020F0302020204030204"/>
                </a:rPr>
                <a:t>Atrial Fibrillation</a:t>
              </a:r>
              <a:r>
                <a:rPr lang="en-US" sz="2000" dirty="0" smtClean="0">
                  <a:solidFill>
                    <a:srgbClr val="000000"/>
                  </a:solidFill>
                  <a:latin typeface="Calibri Light" panose="020F0302020204030204"/>
                </a:rPr>
                <a:t> (un-synchronized contraction of the atrial myocardium) the ECG will show up without a P-wave. </a:t>
              </a:r>
              <a:endParaRPr lang="en-US" sz="2000" dirty="0">
                <a:solidFill>
                  <a:srgbClr val="000000"/>
                </a:solidFill>
                <a:latin typeface="Calibri Light" panose="020F0302020204030204"/>
              </a:endParaRPr>
            </a:p>
          </p:txBody>
        </p:sp>
        <p:pic>
          <p:nvPicPr>
            <p:cNvPr id="7" name="Afbeelding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23617" y="4466825"/>
              <a:ext cx="1761068" cy="1540933"/>
            </a:xfrm>
            <a:prstGeom prst="rect">
              <a:avLst/>
            </a:prstGeom>
          </p:spPr>
        </p:pic>
        <p:pic>
          <p:nvPicPr>
            <p:cNvPr id="13" name="Afbeelding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26686" y="4171237"/>
              <a:ext cx="4793354" cy="1876050"/>
            </a:xfrm>
            <a:prstGeom prst="rect">
              <a:avLst/>
            </a:prstGeom>
          </p:spPr>
        </p:pic>
      </p:grpSp>
      <p:grpSp>
        <p:nvGrpSpPr>
          <p:cNvPr id="4" name="Groep 3"/>
          <p:cNvGrpSpPr/>
          <p:nvPr/>
        </p:nvGrpSpPr>
        <p:grpSpPr>
          <a:xfrm>
            <a:off x="431640" y="1590135"/>
            <a:ext cx="11218492" cy="2184712"/>
            <a:chOff x="431640" y="1590135"/>
            <a:chExt cx="11218492" cy="2184712"/>
          </a:xfrm>
        </p:grpSpPr>
        <p:pic>
          <p:nvPicPr>
            <p:cNvPr id="17" name="Afbeelding 1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1640" y="1590135"/>
              <a:ext cx="3940885" cy="2184712"/>
            </a:xfrm>
            <a:prstGeom prst="rect">
              <a:avLst/>
            </a:prstGeom>
          </p:spPr>
        </p:pic>
        <p:sp>
          <p:nvSpPr>
            <p:cNvPr id="3" name="Rechthoek 2"/>
            <p:cNvSpPr/>
            <p:nvPr/>
          </p:nvSpPr>
          <p:spPr>
            <a:xfrm>
              <a:off x="4611595" y="2704835"/>
              <a:ext cx="7038537" cy="1015663"/>
            </a:xfrm>
            <a:prstGeom prst="rect">
              <a:avLst/>
            </a:prstGeom>
          </p:spPr>
          <p:txBody>
            <a:bodyPr wrap="square">
              <a:spAutoFit/>
            </a:bodyPr>
            <a:lstStyle/>
            <a:p>
              <a:pPr lvl="0"/>
              <a:r>
                <a:rPr lang="en-US" sz="2000" dirty="0">
                  <a:solidFill>
                    <a:srgbClr val="000000"/>
                  </a:solidFill>
                  <a:latin typeface="Calibri Light" panose="020F0302020204030204"/>
                </a:rPr>
                <a:t>For example, an </a:t>
              </a:r>
              <a:r>
                <a:rPr lang="en-US" sz="2000" b="1" dirty="0">
                  <a:solidFill>
                    <a:srgbClr val="7030A0"/>
                  </a:solidFill>
                  <a:latin typeface="Calibri Light" panose="020F0302020204030204"/>
                </a:rPr>
                <a:t>AV block </a:t>
              </a:r>
              <a:r>
                <a:rPr lang="en-US" sz="2000" dirty="0">
                  <a:solidFill>
                    <a:srgbClr val="000000"/>
                  </a:solidFill>
                  <a:latin typeface="Calibri Light" panose="020F0302020204030204"/>
                </a:rPr>
                <a:t>(a time delay in signal conduction through the AV node) will result in a longer duration between the P wave and the QRS complex (see figure). </a:t>
              </a:r>
            </a:p>
          </p:txBody>
        </p:sp>
      </p:grpSp>
      <p:sp>
        <p:nvSpPr>
          <p:cNvPr id="9" name="Rechthoek 8"/>
          <p:cNvSpPr/>
          <p:nvPr/>
        </p:nvSpPr>
        <p:spPr>
          <a:xfrm>
            <a:off x="35104" y="5791200"/>
            <a:ext cx="522245"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79286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2" name="Titel 1"/>
          <p:cNvSpPr>
            <a:spLocks noGrp="1"/>
          </p:cNvSpPr>
          <p:nvPr>
            <p:ph type="title" idx="4294967295"/>
          </p:nvPr>
        </p:nvSpPr>
        <p:spPr>
          <a:xfrm>
            <a:off x="476248" y="440796"/>
            <a:ext cx="10699751" cy="673629"/>
          </a:xfrm>
        </p:spPr>
        <p:txBody>
          <a:bodyPr>
            <a:normAutofit fontScale="90000"/>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Wave forms: abnormalities through heart muscle infarction</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10016067" y="6443133"/>
            <a:ext cx="2164079"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ECG Signals</a:t>
            </a: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12" name="Tekstvak 11"/>
          <p:cNvSpPr txBox="1"/>
          <p:nvPr/>
        </p:nvSpPr>
        <p:spPr>
          <a:xfrm>
            <a:off x="5159064" y="2149146"/>
            <a:ext cx="5870137" cy="923330"/>
          </a:xfrm>
          <a:prstGeom prst="rect">
            <a:avLst/>
          </a:prstGeom>
          <a:noFill/>
        </p:spPr>
        <p:txBody>
          <a:bodyPr wrap="square" rtlCol="0">
            <a:spAutoFit/>
          </a:bodyPr>
          <a:lstStyle/>
          <a:p>
            <a:r>
              <a:rPr lang="en-US" b="1" dirty="0" smtClean="0">
                <a:solidFill>
                  <a:srgbClr val="7030A0"/>
                </a:solidFill>
                <a:latin typeface="+mj-lt"/>
              </a:rPr>
              <a:t>ST elevation </a:t>
            </a:r>
            <a:r>
              <a:rPr lang="en-US" dirty="0" smtClean="0">
                <a:latin typeface="+mj-lt"/>
              </a:rPr>
              <a:t>is a positive (non-zero) value of the ECG between the QRS wave and the T-wave.  </a:t>
            </a:r>
            <a:r>
              <a:rPr lang="en-US" b="1" dirty="0" smtClean="0">
                <a:solidFill>
                  <a:srgbClr val="7030A0"/>
                </a:solidFill>
                <a:latin typeface="+mj-lt"/>
              </a:rPr>
              <a:t>ST depression </a:t>
            </a:r>
            <a:r>
              <a:rPr lang="en-US" dirty="0" smtClean="0">
                <a:latin typeface="+mj-lt"/>
              </a:rPr>
              <a:t>is a negative value at this time. </a:t>
            </a:r>
          </a:p>
        </p:txBody>
      </p:sp>
      <p:pic>
        <p:nvPicPr>
          <p:cNvPr id="1026" name="Picture 2" descr="http://en.ecgpedia.org/images/a/a7/Stelevatie_en.pn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b="15181"/>
          <a:stretch/>
        </p:blipFill>
        <p:spPr bwMode="auto">
          <a:xfrm>
            <a:off x="318480" y="1961812"/>
            <a:ext cx="4363588" cy="3719322"/>
          </a:xfrm>
          <a:prstGeom prst="rect">
            <a:avLst/>
          </a:prstGeom>
          <a:noFill/>
          <a:extLst>
            <a:ext uri="{909E8E84-426E-40DD-AFC4-6F175D3DCCD1}">
              <a14:hiddenFill xmlns:a14="http://schemas.microsoft.com/office/drawing/2010/main">
                <a:solidFill>
                  <a:srgbClr val="FFFFFF"/>
                </a:solidFill>
              </a14:hiddenFill>
            </a:ext>
          </a:extLst>
        </p:spPr>
      </p:pic>
      <p:sp>
        <p:nvSpPr>
          <p:cNvPr id="5" name="Rechthoek 4"/>
          <p:cNvSpPr/>
          <p:nvPr/>
        </p:nvSpPr>
        <p:spPr>
          <a:xfrm>
            <a:off x="5159064" y="3254277"/>
            <a:ext cx="6096000" cy="2308324"/>
          </a:xfrm>
          <a:prstGeom prst="rect">
            <a:avLst/>
          </a:prstGeom>
        </p:spPr>
        <p:txBody>
          <a:bodyPr>
            <a:spAutoFit/>
          </a:bodyPr>
          <a:lstStyle/>
          <a:p>
            <a:pPr lvl="0"/>
            <a:r>
              <a:rPr lang="en-US" dirty="0">
                <a:solidFill>
                  <a:srgbClr val="000000"/>
                </a:solidFill>
                <a:latin typeface="Calibri Light" panose="020F0302020204030204"/>
              </a:rPr>
              <a:t>Both </a:t>
            </a:r>
            <a:r>
              <a:rPr lang="en-US" dirty="0" smtClean="0">
                <a:solidFill>
                  <a:srgbClr val="000000"/>
                </a:solidFill>
                <a:latin typeface="Calibri Light" panose="020F0302020204030204"/>
              </a:rPr>
              <a:t>phenomena </a:t>
            </a:r>
            <a:r>
              <a:rPr lang="en-US" dirty="0">
                <a:solidFill>
                  <a:srgbClr val="000000"/>
                </a:solidFill>
                <a:latin typeface="Calibri Light" panose="020F0302020204030204"/>
              </a:rPr>
              <a:t>usually point at a (recent) </a:t>
            </a:r>
            <a:r>
              <a:rPr lang="en-US" b="1" dirty="0">
                <a:solidFill>
                  <a:srgbClr val="7030A0"/>
                </a:solidFill>
                <a:latin typeface="Calibri Light" panose="020F0302020204030204"/>
              </a:rPr>
              <a:t>infarction</a:t>
            </a:r>
            <a:r>
              <a:rPr lang="en-US" dirty="0">
                <a:solidFill>
                  <a:srgbClr val="000000"/>
                </a:solidFill>
                <a:latin typeface="Calibri Light" panose="020F0302020204030204"/>
              </a:rPr>
              <a:t> from some of the heart muscle, related to the </a:t>
            </a:r>
            <a:r>
              <a:rPr lang="en-US" b="1" dirty="0">
                <a:solidFill>
                  <a:srgbClr val="7030A0"/>
                </a:solidFill>
                <a:latin typeface="Calibri Light" panose="020F0302020204030204"/>
              </a:rPr>
              <a:t>closure/blockage of a coronary artery</a:t>
            </a:r>
            <a:r>
              <a:rPr lang="en-US" dirty="0">
                <a:solidFill>
                  <a:srgbClr val="000000"/>
                </a:solidFill>
                <a:latin typeface="Calibri Light" panose="020F0302020204030204"/>
              </a:rPr>
              <a:t>. </a:t>
            </a:r>
          </a:p>
          <a:p>
            <a:pPr lvl="0"/>
            <a:endParaRPr lang="en-US" dirty="0">
              <a:solidFill>
                <a:srgbClr val="000000"/>
              </a:solidFill>
              <a:latin typeface="Calibri Light" panose="020F0302020204030204"/>
            </a:endParaRPr>
          </a:p>
          <a:p>
            <a:pPr lvl="0"/>
            <a:r>
              <a:rPr lang="en-US" dirty="0">
                <a:solidFill>
                  <a:srgbClr val="000000"/>
                </a:solidFill>
                <a:latin typeface="Calibri Light" panose="020F0302020204030204"/>
              </a:rPr>
              <a:t>From an analysis of the ECG wave forms in the different leads it can be derived which coronary artery is blocked. This is useful information to guide further therapy (drugs, bypass surgery, or angioplasty</a:t>
            </a:r>
            <a:r>
              <a:rPr lang="en-US" dirty="0" smtClean="0">
                <a:solidFill>
                  <a:srgbClr val="000000"/>
                </a:solidFill>
                <a:latin typeface="Calibri Light" panose="020F0302020204030204"/>
              </a:rPr>
              <a:t>).</a:t>
            </a:r>
            <a:endParaRPr lang="en-US" dirty="0">
              <a:solidFill>
                <a:srgbClr val="000000"/>
              </a:solidFill>
              <a:latin typeface="Calibri Light" panose="020F0302020204030204"/>
            </a:endParaRPr>
          </a:p>
        </p:txBody>
      </p:sp>
    </p:spTree>
    <p:extLst>
      <p:ext uri="{BB962C8B-B14F-4D97-AF65-F5344CB8AC3E}">
        <p14:creationId xmlns:p14="http://schemas.microsoft.com/office/powerpoint/2010/main" val="7902033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2" name="Titel 1"/>
          <p:cNvSpPr>
            <a:spLocks noGrp="1"/>
          </p:cNvSpPr>
          <p:nvPr>
            <p:ph type="title" idx="4294967295"/>
          </p:nvPr>
        </p:nvSpPr>
        <p:spPr>
          <a:xfrm>
            <a:off x="476249" y="440796"/>
            <a:ext cx="7533217"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Heart Rhythm abnormalities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10016067" y="6443133"/>
            <a:ext cx="2164079"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ECG Signals</a:t>
            </a: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grpSp>
        <p:nvGrpSpPr>
          <p:cNvPr id="5" name="Groep 4"/>
          <p:cNvGrpSpPr/>
          <p:nvPr/>
        </p:nvGrpSpPr>
        <p:grpSpPr>
          <a:xfrm>
            <a:off x="412130" y="2358845"/>
            <a:ext cx="11135816" cy="2096305"/>
            <a:chOff x="412130" y="2358845"/>
            <a:chExt cx="11135816" cy="2096305"/>
          </a:xfrm>
        </p:grpSpPr>
        <p:sp>
          <p:nvSpPr>
            <p:cNvPr id="12" name="Tekstvak 11"/>
            <p:cNvSpPr txBox="1"/>
            <p:nvPr/>
          </p:nvSpPr>
          <p:spPr>
            <a:xfrm>
              <a:off x="4224867" y="2555398"/>
              <a:ext cx="7323079" cy="1477328"/>
            </a:xfrm>
            <a:prstGeom prst="rect">
              <a:avLst/>
            </a:prstGeom>
            <a:noFill/>
          </p:spPr>
          <p:txBody>
            <a:bodyPr wrap="square" rtlCol="0">
              <a:spAutoFit/>
            </a:bodyPr>
            <a:lstStyle/>
            <a:p>
              <a:r>
                <a:rPr lang="en-US" dirty="0" smtClean="0">
                  <a:latin typeface="+mj-lt"/>
                </a:rPr>
                <a:t>However, tachycardia can also be associated with more serious phenomena. For example, tachycardia can be generated by abnormal ventricular heart muscle, creating its own electrical signal and triggering ventricular contractions unsynchronized with the atrium. It often runs between 120 and 260 beats/minute. This is called </a:t>
              </a:r>
              <a:r>
                <a:rPr lang="en-US" b="1" dirty="0" smtClean="0">
                  <a:solidFill>
                    <a:srgbClr val="7030A0"/>
                  </a:solidFill>
                  <a:latin typeface="+mj-lt"/>
                </a:rPr>
                <a:t>Ventricular Tachycardia </a:t>
              </a:r>
              <a:r>
                <a:rPr lang="en-US" dirty="0" smtClean="0">
                  <a:latin typeface="+mj-lt"/>
                </a:rPr>
                <a:t>(see figure). </a:t>
              </a:r>
              <a:endParaRPr lang="en-US" dirty="0">
                <a:latin typeface="+mj-lt"/>
              </a:endParaRPr>
            </a:p>
          </p:txBody>
        </p:sp>
        <p:pic>
          <p:nvPicPr>
            <p:cNvPr id="3" name="Afbeelding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2130" y="2358845"/>
              <a:ext cx="3527117" cy="2096305"/>
            </a:xfrm>
            <a:prstGeom prst="rect">
              <a:avLst/>
            </a:prstGeom>
          </p:spPr>
        </p:pic>
      </p:grpSp>
      <p:sp>
        <p:nvSpPr>
          <p:cNvPr id="10" name="Tekstvak 9"/>
          <p:cNvSpPr txBox="1"/>
          <p:nvPr/>
        </p:nvSpPr>
        <p:spPr>
          <a:xfrm>
            <a:off x="467704" y="1480112"/>
            <a:ext cx="10818363" cy="646331"/>
          </a:xfrm>
          <a:prstGeom prst="rect">
            <a:avLst/>
          </a:prstGeom>
          <a:noFill/>
        </p:spPr>
        <p:txBody>
          <a:bodyPr wrap="square" rtlCol="0">
            <a:spAutoFit/>
          </a:bodyPr>
          <a:lstStyle/>
          <a:p>
            <a:pPr algn="ctr"/>
            <a:r>
              <a:rPr lang="en-US" b="1" dirty="0" smtClean="0">
                <a:solidFill>
                  <a:srgbClr val="7030A0"/>
                </a:solidFill>
                <a:latin typeface="+mj-lt"/>
              </a:rPr>
              <a:t>Tachycardia </a:t>
            </a:r>
            <a:r>
              <a:rPr lang="en-US" dirty="0">
                <a:latin typeface="+mj-lt"/>
              </a:rPr>
              <a:t>(‘</a:t>
            </a:r>
            <a:r>
              <a:rPr lang="en-US" dirty="0" err="1">
                <a:latin typeface="+mj-lt"/>
              </a:rPr>
              <a:t>tachy</a:t>
            </a:r>
            <a:r>
              <a:rPr lang="en-US" dirty="0">
                <a:latin typeface="+mj-lt"/>
              </a:rPr>
              <a:t>’ = fast, a fast heart rhythm) is </a:t>
            </a:r>
            <a:r>
              <a:rPr lang="en-US" dirty="0" smtClean="0">
                <a:latin typeface="+mj-lt"/>
              </a:rPr>
              <a:t>defined as a heart rhythm of over 100 beats per minute for adults A tachycardia can simply be a high frequency heart beat with no other variations in the ECG. </a:t>
            </a:r>
            <a:endParaRPr lang="en-US" dirty="0">
              <a:latin typeface="+mj-lt"/>
            </a:endParaRPr>
          </a:p>
        </p:txBody>
      </p:sp>
      <p:grpSp>
        <p:nvGrpSpPr>
          <p:cNvPr id="7" name="Groep 6"/>
          <p:cNvGrpSpPr/>
          <p:nvPr/>
        </p:nvGrpSpPr>
        <p:grpSpPr>
          <a:xfrm>
            <a:off x="412130" y="4433939"/>
            <a:ext cx="11280337" cy="1859280"/>
            <a:chOff x="467704" y="4413756"/>
            <a:chExt cx="11280337" cy="1859280"/>
          </a:xfrm>
        </p:grpSpPr>
        <p:sp>
          <p:nvSpPr>
            <p:cNvPr id="13" name="Tekstvak 12"/>
            <p:cNvSpPr txBox="1"/>
            <p:nvPr/>
          </p:nvSpPr>
          <p:spPr>
            <a:xfrm>
              <a:off x="467704" y="4856411"/>
              <a:ext cx="6280229" cy="1200329"/>
            </a:xfrm>
            <a:prstGeom prst="rect">
              <a:avLst/>
            </a:prstGeom>
            <a:noFill/>
          </p:spPr>
          <p:txBody>
            <a:bodyPr wrap="square" rtlCol="0">
              <a:spAutoFit/>
            </a:bodyPr>
            <a:lstStyle/>
            <a:p>
              <a:r>
                <a:rPr lang="en-US" b="1" dirty="0" smtClean="0">
                  <a:solidFill>
                    <a:srgbClr val="7030A0"/>
                  </a:solidFill>
                  <a:latin typeface="+mj-lt"/>
                </a:rPr>
                <a:t>Bradycardia</a:t>
              </a:r>
              <a:r>
                <a:rPr lang="en-US" dirty="0" smtClean="0">
                  <a:latin typeface="+mj-lt"/>
                </a:rPr>
                <a:t> </a:t>
              </a:r>
              <a:r>
                <a:rPr lang="en-GB" dirty="0" smtClean="0">
                  <a:latin typeface="+mj-lt"/>
                </a:rPr>
                <a:t>(‘</a:t>
              </a:r>
              <a:r>
                <a:rPr lang="en-GB" dirty="0" err="1" smtClean="0">
                  <a:latin typeface="+mj-lt"/>
                </a:rPr>
                <a:t>brady</a:t>
              </a:r>
              <a:r>
                <a:rPr lang="en-GB" dirty="0">
                  <a:latin typeface="+mj-lt"/>
                </a:rPr>
                <a:t>’ = </a:t>
              </a:r>
              <a:r>
                <a:rPr lang="en-GB" dirty="0" smtClean="0">
                  <a:latin typeface="+mj-lt"/>
                </a:rPr>
                <a:t>slow, </a:t>
              </a:r>
              <a:r>
                <a:rPr lang="en-GB" dirty="0">
                  <a:latin typeface="+mj-lt"/>
                </a:rPr>
                <a:t>a </a:t>
              </a:r>
              <a:r>
                <a:rPr lang="en-GB" dirty="0" smtClean="0">
                  <a:latin typeface="+mj-lt"/>
                </a:rPr>
                <a:t>slow </a:t>
              </a:r>
              <a:r>
                <a:rPr lang="en-GB" dirty="0">
                  <a:latin typeface="+mj-lt"/>
                </a:rPr>
                <a:t>heart rhythm) </a:t>
              </a:r>
              <a:r>
                <a:rPr lang="en-US" dirty="0" smtClean="0">
                  <a:latin typeface="+mj-lt"/>
                </a:rPr>
                <a:t>is the opposite phenomenon: a heart rhythm in rest of lower than 60 beats/minute. In young people this can indicate a very well trained heart. In older people it may be a sign of disease. </a:t>
              </a:r>
              <a:endParaRPr lang="en-US" dirty="0">
                <a:latin typeface="+mj-lt"/>
              </a:endParaRPr>
            </a:p>
          </p:txBody>
        </p:sp>
        <p:pic>
          <p:nvPicPr>
            <p:cNvPr id="4" name="Afbeelding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83374" y="4413756"/>
              <a:ext cx="5164667" cy="1859280"/>
            </a:xfrm>
            <a:prstGeom prst="rect">
              <a:avLst/>
            </a:prstGeom>
          </p:spPr>
        </p:pic>
      </p:grpSp>
    </p:spTree>
    <p:extLst>
      <p:ext uri="{BB962C8B-B14F-4D97-AF65-F5344CB8AC3E}">
        <p14:creationId xmlns:p14="http://schemas.microsoft.com/office/powerpoint/2010/main" val="3195311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Rechte verbindingslijn 10"/>
          <p:cNvCxnSpPr/>
          <p:nvPr/>
        </p:nvCxnSpPr>
        <p:spPr>
          <a:xfrm flipV="1">
            <a:off x="476249" y="1256812"/>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el 1"/>
          <p:cNvSpPr txBox="1">
            <a:spLocks/>
          </p:cNvSpPr>
          <p:nvPr/>
        </p:nvSpPr>
        <p:spPr>
          <a:xfrm>
            <a:off x="4975224" y="2034960"/>
            <a:ext cx="2241551" cy="1473201"/>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7000"/>
              </a:lnSpc>
            </a:pPr>
            <a:r>
              <a:rPr lang="en-US" sz="8800" b="1" dirty="0">
                <a:solidFill>
                  <a:srgbClr val="00597C"/>
                </a:solidFill>
                <a:latin typeface="Calibri Light" panose="020F0302020204030204" pitchFamily="34" charset="0"/>
                <a:ea typeface="Times New Roman" panose="02020603050405020304" pitchFamily="18" charset="0"/>
                <a:cs typeface="Times New Roman" panose="02020603050405020304" pitchFamily="18" charset="0"/>
              </a:rPr>
              <a:t>END</a:t>
            </a:r>
            <a:endParaRPr lang="en-GB" sz="8800" b="1" spc="-50" dirty="0">
              <a:solidFill>
                <a:srgbClr val="00597C"/>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2" name="TextBox 1"/>
          <p:cNvSpPr txBox="1"/>
          <p:nvPr/>
        </p:nvSpPr>
        <p:spPr>
          <a:xfrm>
            <a:off x="0" y="4267321"/>
            <a:ext cx="12192000" cy="646331"/>
          </a:xfrm>
          <a:prstGeom prst="rect">
            <a:avLst/>
          </a:prstGeom>
          <a:noFill/>
        </p:spPr>
        <p:txBody>
          <a:bodyPr wrap="square" rtlCol="0">
            <a:spAutoFit/>
          </a:bodyPr>
          <a:lstStyle/>
          <a:p>
            <a:pPr algn="ctr"/>
            <a:r>
              <a:rPr lang="en-US" dirty="0" smtClean="0"/>
              <a:t>The creation of this presentation was supported by a grant from THET: </a:t>
            </a:r>
          </a:p>
          <a:p>
            <a:pPr algn="ctr"/>
            <a:r>
              <a:rPr lang="en-US" dirty="0" smtClean="0"/>
              <a:t>see  </a:t>
            </a:r>
            <a:r>
              <a:rPr lang="en-US" dirty="0">
                <a:hlinkClick r:id="rId2"/>
              </a:rPr>
              <a:t>https://www.thet.org/</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8335" y="5024011"/>
            <a:ext cx="2555330" cy="1088369"/>
          </a:xfrm>
          <a:prstGeom prst="rect">
            <a:avLst/>
          </a:prstGeom>
        </p:spPr>
      </p:pic>
    </p:spTree>
    <p:extLst>
      <p:ext uri="{BB962C8B-B14F-4D97-AF65-F5344CB8AC3E}">
        <p14:creationId xmlns:p14="http://schemas.microsoft.com/office/powerpoint/2010/main" val="9004281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18170" y="6474931"/>
            <a:ext cx="12192000" cy="276999"/>
          </a:xfrm>
          <a:prstGeom prst="rect">
            <a:avLst/>
          </a:prstGeom>
          <a:noFill/>
        </p:spPr>
        <p:txBody>
          <a:bodyPr wrap="square" rtlCol="0">
            <a:spAutoFit/>
          </a:bodyPr>
          <a:lstStyle/>
          <a:p>
            <a:pPr algn="ctr"/>
            <a:r>
              <a:rPr lang="en-GB" sz="1200" dirty="0" smtClean="0">
                <a:latin typeface="+mj-lt"/>
              </a:rPr>
              <a:t>dr. Chris R. Mol, BME, NORTEC, 2017 </a:t>
            </a:r>
            <a:endParaRPr lang="en-GB" sz="1200" dirty="0">
              <a:latin typeface="+mj-lt"/>
            </a:endParaRPr>
          </a:p>
        </p:txBody>
      </p:sp>
      <p:sp>
        <p:nvSpPr>
          <p:cNvPr id="18" name="Tekstvak 17"/>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cxnSp>
        <p:nvCxnSpPr>
          <p:cNvPr id="19" name="Rechte verbindingslijn 18"/>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20" name="Titel 1"/>
          <p:cNvSpPr txBox="1">
            <a:spLocks/>
          </p:cNvSpPr>
          <p:nvPr/>
        </p:nvSpPr>
        <p:spPr>
          <a:xfrm>
            <a:off x="476249" y="440796"/>
            <a:ext cx="7533217" cy="673629"/>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Cardiac </a:t>
            </a:r>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action potentials</a:t>
            </a:r>
          </a:p>
        </p:txBody>
      </p:sp>
      <p:sp>
        <p:nvSpPr>
          <p:cNvPr id="8" name="Rechthoek 7"/>
          <p:cNvSpPr/>
          <p:nvPr/>
        </p:nvSpPr>
        <p:spPr>
          <a:xfrm>
            <a:off x="402474" y="1456287"/>
            <a:ext cx="3840383" cy="1200329"/>
          </a:xfrm>
          <a:prstGeom prst="rect">
            <a:avLst/>
          </a:prstGeom>
        </p:spPr>
        <p:txBody>
          <a:bodyPr wrap="square">
            <a:spAutoFit/>
          </a:bodyPr>
          <a:lstStyle/>
          <a:p>
            <a:r>
              <a:rPr lang="en-GB" dirty="0" smtClean="0">
                <a:latin typeface="+mj-lt"/>
              </a:rPr>
              <a:t>During a </a:t>
            </a:r>
            <a:r>
              <a:rPr lang="en-GB" b="1" dirty="0">
                <a:solidFill>
                  <a:srgbClr val="7030A0"/>
                </a:solidFill>
                <a:latin typeface="+mj-lt"/>
              </a:rPr>
              <a:t>cardiac action potential </a:t>
            </a:r>
            <a:r>
              <a:rPr lang="en-GB" dirty="0" smtClean="0">
                <a:latin typeface="+mj-lt"/>
              </a:rPr>
              <a:t>the </a:t>
            </a:r>
            <a:r>
              <a:rPr lang="en-GB" dirty="0">
                <a:latin typeface="+mj-lt"/>
              </a:rPr>
              <a:t>membrane potential (the difference of potential between the interior and the exterior) of a </a:t>
            </a:r>
            <a:r>
              <a:rPr lang="en-GB" b="1" dirty="0">
                <a:solidFill>
                  <a:srgbClr val="7030A0"/>
                </a:solidFill>
                <a:latin typeface="+mj-lt"/>
              </a:rPr>
              <a:t>cardiac cell </a:t>
            </a:r>
            <a:r>
              <a:rPr lang="en-GB" dirty="0">
                <a:latin typeface="+mj-lt"/>
              </a:rPr>
              <a:t>rises and </a:t>
            </a:r>
            <a:r>
              <a:rPr lang="en-GB" dirty="0" smtClean="0">
                <a:latin typeface="+mj-lt"/>
              </a:rPr>
              <a:t>falls. </a:t>
            </a:r>
          </a:p>
        </p:txBody>
      </p:sp>
      <p:pic>
        <p:nvPicPr>
          <p:cNvPr id="12" name="Afbeelding 11"/>
          <p:cNvPicPr>
            <a:picLocks noChangeAspect="1"/>
          </p:cNvPicPr>
          <p:nvPr/>
        </p:nvPicPr>
        <p:blipFill rotWithShape="1">
          <a:blip r:embed="rId2" cstate="email">
            <a:extLst>
              <a:ext uri="{28A0092B-C50C-407E-A947-70E740481C1C}">
                <a14:useLocalDpi xmlns:a14="http://schemas.microsoft.com/office/drawing/2010/main"/>
              </a:ext>
            </a:extLst>
          </a:blip>
          <a:srcRect r="1938"/>
          <a:stretch/>
        </p:blipFill>
        <p:spPr>
          <a:xfrm>
            <a:off x="5436763" y="1399063"/>
            <a:ext cx="6677097" cy="3533677"/>
          </a:xfrm>
          <a:prstGeom prst="rect">
            <a:avLst/>
          </a:prstGeom>
        </p:spPr>
      </p:pic>
      <p:pic>
        <p:nvPicPr>
          <p:cNvPr id="13" name="Afbeelding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6249" y="3046639"/>
            <a:ext cx="3931336" cy="3038268"/>
          </a:xfrm>
          <a:prstGeom prst="rect">
            <a:avLst/>
          </a:prstGeom>
        </p:spPr>
      </p:pic>
      <p:sp>
        <p:nvSpPr>
          <p:cNvPr id="24" name="Titel 1"/>
          <p:cNvSpPr txBox="1">
            <a:spLocks/>
          </p:cNvSpPr>
          <p:nvPr/>
        </p:nvSpPr>
        <p:spPr>
          <a:xfrm>
            <a:off x="10016067" y="6443133"/>
            <a:ext cx="2164079"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ECG Signals</a:t>
            </a:r>
          </a:p>
        </p:txBody>
      </p:sp>
      <p:sp>
        <p:nvSpPr>
          <p:cNvPr id="16" name="Tekstvak 15"/>
          <p:cNvSpPr txBox="1"/>
          <p:nvPr/>
        </p:nvSpPr>
        <p:spPr>
          <a:xfrm>
            <a:off x="6959600" y="5694123"/>
            <a:ext cx="4765600" cy="369332"/>
          </a:xfrm>
          <a:prstGeom prst="rect">
            <a:avLst/>
          </a:prstGeom>
          <a:solidFill>
            <a:schemeClr val="bg2"/>
          </a:solidFill>
          <a:ln>
            <a:solidFill>
              <a:srgbClr val="7030A0"/>
            </a:solidFill>
          </a:ln>
        </p:spPr>
        <p:txBody>
          <a:bodyPr wrap="none" rtlCol="0">
            <a:spAutoFit/>
          </a:bodyPr>
          <a:lstStyle/>
          <a:p>
            <a:r>
              <a:rPr lang="en-US" dirty="0" smtClean="0">
                <a:latin typeface="+mj-lt"/>
              </a:rPr>
              <a:t>the heart contains about 300 billion muscle cells </a:t>
            </a:r>
            <a:endParaRPr lang="en-US" dirty="0">
              <a:latin typeface="+mj-lt"/>
            </a:endParaRPr>
          </a:p>
        </p:txBody>
      </p:sp>
    </p:spTree>
    <p:extLst>
      <p:ext uri="{BB962C8B-B14F-4D97-AF65-F5344CB8AC3E}">
        <p14:creationId xmlns:p14="http://schemas.microsoft.com/office/powerpoint/2010/main" val="23541333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6" name="Titel 1"/>
          <p:cNvSpPr txBox="1">
            <a:spLocks/>
          </p:cNvSpPr>
          <p:nvPr/>
        </p:nvSpPr>
        <p:spPr>
          <a:xfrm>
            <a:off x="10016067" y="6443133"/>
            <a:ext cx="2164079"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ECG Signals</a:t>
            </a:r>
          </a:p>
        </p:txBody>
      </p: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pic>
        <p:nvPicPr>
          <p:cNvPr id="4" name="Afbeelding 3"/>
          <p:cNvPicPr>
            <a:picLocks noChangeAspect="1"/>
          </p:cNvPicPr>
          <p:nvPr/>
        </p:nvPicPr>
        <p:blipFill>
          <a:blip r:embed="rId2"/>
          <a:stretch>
            <a:fillRect/>
          </a:stretch>
        </p:blipFill>
        <p:spPr>
          <a:xfrm>
            <a:off x="3036147" y="0"/>
            <a:ext cx="9143999" cy="6858000"/>
          </a:xfrm>
          <a:prstGeom prst="rect">
            <a:avLst/>
          </a:prstGeom>
        </p:spPr>
      </p:pic>
      <p:sp>
        <p:nvSpPr>
          <p:cNvPr id="9" name="Titel 1"/>
          <p:cNvSpPr txBox="1">
            <a:spLocks/>
          </p:cNvSpPr>
          <p:nvPr/>
        </p:nvSpPr>
        <p:spPr>
          <a:xfrm>
            <a:off x="223617" y="2080735"/>
            <a:ext cx="2283884" cy="216746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Electrical pathways in the heart</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73231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50" y="440796"/>
            <a:ext cx="11010900"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Body-surface </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potentials: ECG</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5" name="Rechthoek 4"/>
          <p:cNvSpPr/>
          <p:nvPr/>
        </p:nvSpPr>
        <p:spPr>
          <a:xfrm>
            <a:off x="375554" y="1436256"/>
            <a:ext cx="6406246" cy="1477328"/>
          </a:xfrm>
          <a:prstGeom prst="rect">
            <a:avLst/>
          </a:prstGeom>
        </p:spPr>
        <p:txBody>
          <a:bodyPr wrap="square">
            <a:spAutoFit/>
          </a:bodyPr>
          <a:lstStyle/>
          <a:p>
            <a:r>
              <a:rPr lang="en-GB" dirty="0">
                <a:latin typeface="+mj-lt"/>
              </a:rPr>
              <a:t>Electrocardiography (</a:t>
            </a:r>
            <a:r>
              <a:rPr lang="en-GB" dirty="0" smtClean="0">
                <a:latin typeface="+mj-lt"/>
              </a:rPr>
              <a:t>ECG) is </a:t>
            </a:r>
            <a:r>
              <a:rPr lang="en-GB" dirty="0">
                <a:latin typeface="+mj-lt"/>
              </a:rPr>
              <a:t>the process of recording the electrical activity of the heart over a period of time using electrodes placed on a patient's body. These electrodes detect the tiny electrical changes on the skin that arise from the heart muscle </a:t>
            </a:r>
            <a:r>
              <a:rPr lang="en-GB" dirty="0" smtClean="0">
                <a:latin typeface="+mj-lt"/>
              </a:rPr>
              <a:t>cells depolarizing </a:t>
            </a:r>
            <a:r>
              <a:rPr lang="en-GB" dirty="0">
                <a:latin typeface="+mj-lt"/>
              </a:rPr>
              <a:t>during each heartbeat.</a:t>
            </a:r>
            <a:endParaRPr lang="en-US" dirty="0">
              <a:latin typeface="+mj-lt"/>
            </a:endParaRPr>
          </a:p>
        </p:txBody>
      </p:sp>
      <p:sp>
        <p:nvSpPr>
          <p:cNvPr id="9" name="Tekstvak 8"/>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grpSp>
        <p:nvGrpSpPr>
          <p:cNvPr id="7" name="Groep 6"/>
          <p:cNvGrpSpPr/>
          <p:nvPr/>
        </p:nvGrpSpPr>
        <p:grpSpPr>
          <a:xfrm>
            <a:off x="375554" y="1475228"/>
            <a:ext cx="11111596" cy="4777512"/>
            <a:chOff x="375554" y="1475228"/>
            <a:chExt cx="11111596" cy="4777512"/>
          </a:xfrm>
        </p:grpSpPr>
        <p:grpSp>
          <p:nvGrpSpPr>
            <p:cNvPr id="3" name="Groep 2"/>
            <p:cNvGrpSpPr/>
            <p:nvPr/>
          </p:nvGrpSpPr>
          <p:grpSpPr>
            <a:xfrm>
              <a:off x="375554" y="1475228"/>
              <a:ext cx="11111596" cy="4777512"/>
              <a:chOff x="375554" y="1475228"/>
              <a:chExt cx="11111596" cy="4777512"/>
            </a:xfrm>
          </p:grpSpPr>
          <p:pic>
            <p:nvPicPr>
              <p:cNvPr id="10" name="Afbeelding 9"/>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359287" y="1475228"/>
                <a:ext cx="4127863" cy="4777512"/>
              </a:xfrm>
              <a:prstGeom prst="rect">
                <a:avLst/>
              </a:prstGeom>
            </p:spPr>
          </p:pic>
          <p:sp>
            <p:nvSpPr>
              <p:cNvPr id="8" name="Rechthoek 7"/>
              <p:cNvSpPr/>
              <p:nvPr/>
            </p:nvSpPr>
            <p:spPr>
              <a:xfrm>
                <a:off x="375554" y="3063670"/>
                <a:ext cx="6592513" cy="3139321"/>
              </a:xfrm>
              <a:prstGeom prst="rect">
                <a:avLst/>
              </a:prstGeom>
            </p:spPr>
            <p:txBody>
              <a:bodyPr wrap="square">
                <a:spAutoFit/>
              </a:bodyPr>
              <a:lstStyle/>
              <a:p>
                <a:r>
                  <a:rPr lang="en-GB" dirty="0">
                    <a:latin typeface="+mj-lt"/>
                  </a:rPr>
                  <a:t>During each heartbeat, </a:t>
                </a:r>
                <a:r>
                  <a:rPr lang="en-GB" dirty="0" smtClean="0">
                    <a:latin typeface="+mj-lt"/>
                  </a:rPr>
                  <a:t>a </a:t>
                </a:r>
                <a:r>
                  <a:rPr lang="en-GB" dirty="0">
                    <a:latin typeface="+mj-lt"/>
                  </a:rPr>
                  <a:t>healthy heart will have an orderly progression of depolarization </a:t>
                </a:r>
                <a:r>
                  <a:rPr lang="en-GB" dirty="0" smtClean="0">
                    <a:latin typeface="+mj-lt"/>
                  </a:rPr>
                  <a:t>that: </a:t>
                </a:r>
              </a:p>
              <a:p>
                <a:pPr marL="742950" lvl="1" indent="-285750">
                  <a:buFont typeface="Arial" panose="020B0604020202020204" pitchFamily="34" charset="0"/>
                  <a:buChar char="•"/>
                </a:pPr>
                <a:r>
                  <a:rPr lang="en-GB" dirty="0" smtClean="0">
                    <a:latin typeface="+mj-lt"/>
                  </a:rPr>
                  <a:t>starts </a:t>
                </a:r>
                <a:r>
                  <a:rPr lang="en-GB" dirty="0">
                    <a:latin typeface="+mj-lt"/>
                  </a:rPr>
                  <a:t>with </a:t>
                </a:r>
                <a:r>
                  <a:rPr lang="en-GB" dirty="0" smtClean="0">
                    <a:latin typeface="+mj-lt"/>
                  </a:rPr>
                  <a:t>pacemaker </a:t>
                </a:r>
                <a:r>
                  <a:rPr lang="en-GB" dirty="0">
                    <a:latin typeface="+mj-lt"/>
                  </a:rPr>
                  <a:t>cells in the </a:t>
                </a:r>
                <a:r>
                  <a:rPr lang="en-GB" b="1" dirty="0" err="1" smtClean="0">
                    <a:solidFill>
                      <a:srgbClr val="7030A0"/>
                    </a:solidFill>
                    <a:latin typeface="+mj-lt"/>
                  </a:rPr>
                  <a:t>sino</a:t>
                </a:r>
                <a:r>
                  <a:rPr lang="en-GB" b="1" dirty="0" smtClean="0">
                    <a:solidFill>
                      <a:srgbClr val="7030A0"/>
                    </a:solidFill>
                    <a:latin typeface="+mj-lt"/>
                  </a:rPr>
                  <a:t>-atrial (SA) node</a:t>
                </a:r>
                <a:r>
                  <a:rPr lang="en-GB" dirty="0">
                    <a:latin typeface="+mj-lt"/>
                  </a:rPr>
                  <a:t>, </a:t>
                </a:r>
                <a:r>
                  <a:rPr lang="en-GB" dirty="0" smtClean="0">
                    <a:latin typeface="+mj-lt"/>
                  </a:rPr>
                  <a:t>with a rhythm influenced by the central nervous system (brain), </a:t>
                </a:r>
              </a:p>
              <a:p>
                <a:pPr marL="742950" lvl="1" indent="-285750">
                  <a:buFont typeface="Arial" panose="020B0604020202020204" pitchFamily="34" charset="0"/>
                  <a:buChar char="•"/>
                </a:pPr>
                <a:r>
                  <a:rPr lang="en-GB" dirty="0" smtClean="0">
                    <a:latin typeface="+mj-lt"/>
                  </a:rPr>
                  <a:t>spreads </a:t>
                </a:r>
                <a:r>
                  <a:rPr lang="en-GB" dirty="0">
                    <a:latin typeface="+mj-lt"/>
                  </a:rPr>
                  <a:t>out through the </a:t>
                </a:r>
                <a:r>
                  <a:rPr lang="en-GB" b="1" dirty="0">
                    <a:solidFill>
                      <a:srgbClr val="7030A0"/>
                    </a:solidFill>
                    <a:latin typeface="+mj-lt"/>
                  </a:rPr>
                  <a:t>atrium</a:t>
                </a:r>
                <a:r>
                  <a:rPr lang="en-GB" dirty="0">
                    <a:latin typeface="+mj-lt"/>
                  </a:rPr>
                  <a:t>, </a:t>
                </a:r>
                <a:endParaRPr lang="en-GB" dirty="0" smtClean="0">
                  <a:latin typeface="+mj-lt"/>
                </a:endParaRPr>
              </a:p>
              <a:p>
                <a:pPr marL="742950" lvl="1" indent="-285750">
                  <a:buFont typeface="Arial" panose="020B0604020202020204" pitchFamily="34" charset="0"/>
                  <a:buChar char="•"/>
                </a:pPr>
                <a:r>
                  <a:rPr lang="en-GB" dirty="0" smtClean="0">
                    <a:latin typeface="+mj-lt"/>
                  </a:rPr>
                  <a:t>passes with a delay </a:t>
                </a:r>
                <a:r>
                  <a:rPr lang="en-GB" dirty="0">
                    <a:latin typeface="+mj-lt"/>
                  </a:rPr>
                  <a:t>through the </a:t>
                </a:r>
                <a:r>
                  <a:rPr lang="en-GB" b="1" dirty="0" err="1" smtClean="0">
                    <a:solidFill>
                      <a:srgbClr val="7030A0"/>
                    </a:solidFill>
                    <a:latin typeface="+mj-lt"/>
                  </a:rPr>
                  <a:t>atrio</a:t>
                </a:r>
                <a:r>
                  <a:rPr lang="en-GB" b="1" dirty="0" smtClean="0">
                    <a:solidFill>
                      <a:srgbClr val="7030A0"/>
                    </a:solidFill>
                    <a:latin typeface="+mj-lt"/>
                  </a:rPr>
                  <a:t>-ventricular (AV) node</a:t>
                </a:r>
                <a:r>
                  <a:rPr lang="en-GB" dirty="0" smtClean="0">
                    <a:latin typeface="+mj-lt"/>
                  </a:rPr>
                  <a:t>, </a:t>
                </a:r>
              </a:p>
              <a:p>
                <a:pPr marL="742950" lvl="1" indent="-285750">
                  <a:buFont typeface="Arial" panose="020B0604020202020204" pitchFamily="34" charset="0"/>
                  <a:buChar char="•"/>
                </a:pPr>
                <a:r>
                  <a:rPr lang="en-GB" dirty="0" smtClean="0">
                    <a:latin typeface="+mj-lt"/>
                  </a:rPr>
                  <a:t>spreads </a:t>
                </a:r>
                <a:r>
                  <a:rPr lang="en-GB" dirty="0">
                    <a:latin typeface="+mj-lt"/>
                  </a:rPr>
                  <a:t>throughout the </a:t>
                </a:r>
                <a:r>
                  <a:rPr lang="en-GB" dirty="0" smtClean="0">
                    <a:latin typeface="+mj-lt"/>
                  </a:rPr>
                  <a:t>ventricles via </a:t>
                </a:r>
                <a:r>
                  <a:rPr lang="en-GB" dirty="0">
                    <a:latin typeface="+mj-lt"/>
                  </a:rPr>
                  <a:t>specialized ‘</a:t>
                </a:r>
                <a:r>
                  <a:rPr lang="en-GB" b="1" dirty="0">
                    <a:solidFill>
                      <a:srgbClr val="7030A0"/>
                    </a:solidFill>
                    <a:latin typeface="+mj-lt"/>
                  </a:rPr>
                  <a:t>electrical path ways</a:t>
                </a:r>
                <a:r>
                  <a:rPr lang="en-GB" b="1" dirty="0" smtClean="0">
                    <a:solidFill>
                      <a:srgbClr val="7030A0"/>
                    </a:solidFill>
                    <a:latin typeface="+mj-lt"/>
                  </a:rPr>
                  <a:t>’. </a:t>
                </a:r>
              </a:p>
              <a:p>
                <a:r>
                  <a:rPr lang="en-GB" dirty="0" smtClean="0">
                    <a:latin typeface="+mj-lt"/>
                  </a:rPr>
                  <a:t>Note that the </a:t>
                </a:r>
                <a:r>
                  <a:rPr lang="en-GB" dirty="0">
                    <a:latin typeface="+mj-lt"/>
                  </a:rPr>
                  <a:t>cardiac muscle cells </a:t>
                </a:r>
                <a:r>
                  <a:rPr lang="en-GB" dirty="0" smtClean="0">
                    <a:latin typeface="+mj-lt"/>
                  </a:rPr>
                  <a:t>also pass </a:t>
                </a:r>
                <a:r>
                  <a:rPr lang="en-GB" dirty="0">
                    <a:latin typeface="+mj-lt"/>
                  </a:rPr>
                  <a:t>on the electrical signals to each </a:t>
                </a:r>
                <a:r>
                  <a:rPr lang="en-GB" dirty="0" smtClean="0">
                    <a:latin typeface="+mj-lt"/>
                  </a:rPr>
                  <a:t>other.</a:t>
                </a:r>
                <a:endParaRPr lang="en-GB" dirty="0">
                  <a:latin typeface="+mj-lt"/>
                </a:endParaRPr>
              </a:p>
              <a:p>
                <a:r>
                  <a:rPr lang="en-GB" dirty="0" smtClean="0">
                    <a:latin typeface="+mj-lt"/>
                  </a:rPr>
                  <a:t>This </a:t>
                </a:r>
                <a:r>
                  <a:rPr lang="en-GB" dirty="0">
                    <a:latin typeface="+mj-lt"/>
                  </a:rPr>
                  <a:t>orderly pattern of depolarization </a:t>
                </a:r>
                <a:r>
                  <a:rPr lang="en-GB" dirty="0" smtClean="0">
                    <a:latin typeface="+mj-lt"/>
                  </a:rPr>
                  <a:t>causes the specific ECG </a:t>
                </a:r>
                <a:r>
                  <a:rPr lang="en-GB" dirty="0">
                    <a:latin typeface="+mj-lt"/>
                  </a:rPr>
                  <a:t>tracing. </a:t>
                </a:r>
                <a:endParaRPr lang="en-US" dirty="0">
                  <a:latin typeface="+mj-lt"/>
                </a:endParaRPr>
              </a:p>
            </p:txBody>
          </p:sp>
        </p:grpSp>
        <p:grpSp>
          <p:nvGrpSpPr>
            <p:cNvPr id="6" name="Groep 5"/>
            <p:cNvGrpSpPr/>
            <p:nvPr/>
          </p:nvGrpSpPr>
          <p:grpSpPr>
            <a:xfrm>
              <a:off x="7872330" y="4089397"/>
              <a:ext cx="2821401" cy="211668"/>
              <a:chOff x="7872330" y="4089397"/>
              <a:chExt cx="2821401" cy="211668"/>
            </a:xfrm>
          </p:grpSpPr>
          <p:sp>
            <p:nvSpPr>
              <p:cNvPr id="4" name="PIJL-OMHOOG 3"/>
              <p:cNvSpPr/>
              <p:nvPr/>
            </p:nvSpPr>
            <p:spPr>
              <a:xfrm>
                <a:off x="7872330" y="4089397"/>
                <a:ext cx="541867" cy="21166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JL-OMHOOG 11"/>
              <p:cNvSpPr/>
              <p:nvPr/>
            </p:nvSpPr>
            <p:spPr>
              <a:xfrm>
                <a:off x="10151864" y="4089397"/>
                <a:ext cx="541867" cy="21166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JL-OMHOOG 12"/>
              <p:cNvSpPr/>
              <p:nvPr/>
            </p:nvSpPr>
            <p:spPr>
              <a:xfrm>
                <a:off x="9012097" y="4089398"/>
                <a:ext cx="541867" cy="21166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 name="Titel 1"/>
          <p:cNvSpPr txBox="1">
            <a:spLocks/>
          </p:cNvSpPr>
          <p:nvPr/>
        </p:nvSpPr>
        <p:spPr>
          <a:xfrm>
            <a:off x="10016067" y="6443133"/>
            <a:ext cx="2164079"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ECG Signals</a:t>
            </a:r>
          </a:p>
        </p:txBody>
      </p:sp>
    </p:spTree>
    <p:extLst>
      <p:ext uri="{BB962C8B-B14F-4D97-AF65-F5344CB8AC3E}">
        <p14:creationId xmlns:p14="http://schemas.microsoft.com/office/powerpoint/2010/main" val="151757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2" name="Titel 1"/>
          <p:cNvSpPr>
            <a:spLocks noGrp="1"/>
          </p:cNvSpPr>
          <p:nvPr>
            <p:ph type="title" idx="4294967295"/>
          </p:nvPr>
        </p:nvSpPr>
        <p:spPr>
          <a:xfrm>
            <a:off x="476249" y="440796"/>
            <a:ext cx="7533217"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Normal and abnormal rhythms</a:t>
            </a:r>
          </a:p>
        </p:txBody>
      </p:sp>
      <p:sp>
        <p:nvSpPr>
          <p:cNvPr id="6" name="Titel 1"/>
          <p:cNvSpPr txBox="1">
            <a:spLocks/>
          </p:cNvSpPr>
          <p:nvPr/>
        </p:nvSpPr>
        <p:spPr>
          <a:xfrm>
            <a:off x="10016067" y="6443133"/>
            <a:ext cx="2164079"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ECG Signals</a:t>
            </a: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pic>
        <p:nvPicPr>
          <p:cNvPr id="7" name="Afbeelding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442874" y="1322304"/>
            <a:ext cx="2758525" cy="5021708"/>
          </a:xfrm>
          <a:prstGeom prst="rect">
            <a:avLst/>
          </a:prstGeom>
        </p:spPr>
      </p:pic>
      <p:sp>
        <p:nvSpPr>
          <p:cNvPr id="13" name="Rechthoek 12"/>
          <p:cNvSpPr/>
          <p:nvPr/>
        </p:nvSpPr>
        <p:spPr>
          <a:xfrm>
            <a:off x="802215" y="1855908"/>
            <a:ext cx="7084484" cy="2554545"/>
          </a:xfrm>
          <a:prstGeom prst="rect">
            <a:avLst/>
          </a:prstGeom>
        </p:spPr>
        <p:txBody>
          <a:bodyPr wrap="square">
            <a:spAutoFit/>
          </a:bodyPr>
          <a:lstStyle/>
          <a:p>
            <a:r>
              <a:rPr lang="en-GB" sz="2000" dirty="0" smtClean="0">
                <a:latin typeface="+mj-lt"/>
              </a:rPr>
              <a:t>An </a:t>
            </a:r>
            <a:r>
              <a:rPr lang="en-GB" sz="2000" dirty="0">
                <a:latin typeface="+mj-lt"/>
              </a:rPr>
              <a:t>ECG can be used </a:t>
            </a:r>
            <a:r>
              <a:rPr lang="en-GB" sz="2000" dirty="0" smtClean="0">
                <a:latin typeface="+mj-lt"/>
              </a:rPr>
              <a:t>to: </a:t>
            </a:r>
          </a:p>
          <a:p>
            <a:pPr marL="742950" lvl="1" indent="-285750">
              <a:buFont typeface="Arial" panose="020B0604020202020204" pitchFamily="34" charset="0"/>
              <a:buChar char="•"/>
            </a:pPr>
            <a:r>
              <a:rPr lang="en-GB" sz="2000" dirty="0" smtClean="0">
                <a:latin typeface="+mj-lt"/>
              </a:rPr>
              <a:t>measure </a:t>
            </a:r>
            <a:r>
              <a:rPr lang="en-GB" sz="2000" dirty="0">
                <a:latin typeface="+mj-lt"/>
              </a:rPr>
              <a:t>the </a:t>
            </a:r>
            <a:r>
              <a:rPr lang="en-GB" sz="2000" b="1" dirty="0">
                <a:solidFill>
                  <a:srgbClr val="7030A0"/>
                </a:solidFill>
                <a:latin typeface="+mj-lt"/>
              </a:rPr>
              <a:t>rate</a:t>
            </a:r>
            <a:r>
              <a:rPr lang="en-GB" sz="2000" dirty="0">
                <a:latin typeface="+mj-lt"/>
              </a:rPr>
              <a:t> </a:t>
            </a:r>
            <a:r>
              <a:rPr lang="en-GB" sz="2000" dirty="0" smtClean="0">
                <a:latin typeface="+mj-lt"/>
              </a:rPr>
              <a:t>of </a:t>
            </a:r>
            <a:r>
              <a:rPr lang="en-GB" sz="2000" dirty="0">
                <a:latin typeface="+mj-lt"/>
              </a:rPr>
              <a:t>heartbeats</a:t>
            </a:r>
            <a:r>
              <a:rPr lang="en-GB" sz="2000" dirty="0" smtClean="0">
                <a:latin typeface="+mj-lt"/>
              </a:rPr>
              <a:t>,</a:t>
            </a:r>
          </a:p>
          <a:p>
            <a:pPr marL="742950" lvl="1" indent="-285750">
              <a:buFont typeface="Arial" panose="020B0604020202020204" pitchFamily="34" charset="0"/>
              <a:buChar char="•"/>
            </a:pPr>
            <a:r>
              <a:rPr lang="en-GB" sz="2000" dirty="0" smtClean="0">
                <a:latin typeface="+mj-lt"/>
              </a:rPr>
              <a:t>measure the </a:t>
            </a:r>
            <a:r>
              <a:rPr lang="en-GB" sz="2000" b="1" dirty="0" smtClean="0">
                <a:solidFill>
                  <a:srgbClr val="7030A0"/>
                </a:solidFill>
                <a:latin typeface="+mj-lt"/>
              </a:rPr>
              <a:t>rhythm</a:t>
            </a:r>
            <a:r>
              <a:rPr lang="en-GB" sz="2000" dirty="0" smtClean="0">
                <a:latin typeface="+mj-lt"/>
              </a:rPr>
              <a:t> (regular, irregular) of the heart beats, </a:t>
            </a:r>
          </a:p>
          <a:p>
            <a:pPr marL="742950" lvl="1" indent="-285750">
              <a:buFont typeface="Arial" panose="020B0604020202020204" pitchFamily="34" charset="0"/>
              <a:buChar char="•"/>
            </a:pPr>
            <a:r>
              <a:rPr lang="en-GB" sz="2000" dirty="0" smtClean="0">
                <a:latin typeface="+mj-lt"/>
              </a:rPr>
              <a:t>measure the </a:t>
            </a:r>
            <a:r>
              <a:rPr lang="en-GB" sz="2000" b="1" dirty="0">
                <a:solidFill>
                  <a:srgbClr val="7030A0"/>
                </a:solidFill>
                <a:latin typeface="+mj-lt"/>
              </a:rPr>
              <a:t>size and position </a:t>
            </a:r>
            <a:r>
              <a:rPr lang="en-GB" sz="2000" dirty="0">
                <a:latin typeface="+mj-lt"/>
              </a:rPr>
              <a:t>of the heart chambers, </a:t>
            </a:r>
            <a:endParaRPr lang="en-GB" sz="2000" dirty="0" smtClean="0">
              <a:latin typeface="+mj-lt"/>
            </a:endParaRPr>
          </a:p>
          <a:p>
            <a:pPr marL="742950" lvl="1" indent="-285750">
              <a:buFont typeface="Arial" panose="020B0604020202020204" pitchFamily="34" charset="0"/>
              <a:buChar char="•"/>
            </a:pPr>
            <a:r>
              <a:rPr lang="en-GB" sz="2000" dirty="0" smtClean="0">
                <a:latin typeface="+mj-lt"/>
              </a:rPr>
              <a:t>detect the </a:t>
            </a:r>
            <a:r>
              <a:rPr lang="en-GB" sz="2000" dirty="0">
                <a:latin typeface="+mj-lt"/>
              </a:rPr>
              <a:t>presence of any </a:t>
            </a:r>
            <a:r>
              <a:rPr lang="en-GB" sz="2000" b="1" dirty="0">
                <a:solidFill>
                  <a:srgbClr val="7030A0"/>
                </a:solidFill>
                <a:latin typeface="+mj-lt"/>
              </a:rPr>
              <a:t>damage</a:t>
            </a:r>
            <a:r>
              <a:rPr lang="en-GB" sz="2000" dirty="0">
                <a:latin typeface="+mj-lt"/>
              </a:rPr>
              <a:t> to the heart's muscle cells or conduction system, </a:t>
            </a:r>
            <a:endParaRPr lang="en-GB" sz="2000" dirty="0" smtClean="0">
              <a:latin typeface="+mj-lt"/>
            </a:endParaRPr>
          </a:p>
          <a:p>
            <a:pPr marL="742950" lvl="1" indent="-285750">
              <a:buFont typeface="Arial" panose="020B0604020202020204" pitchFamily="34" charset="0"/>
              <a:buChar char="•"/>
            </a:pPr>
            <a:r>
              <a:rPr lang="en-GB" sz="2000" dirty="0" smtClean="0">
                <a:latin typeface="+mj-lt"/>
              </a:rPr>
              <a:t>measure the </a:t>
            </a:r>
            <a:r>
              <a:rPr lang="en-GB" sz="2000" dirty="0">
                <a:latin typeface="+mj-lt"/>
              </a:rPr>
              <a:t>effects of cardiac </a:t>
            </a:r>
            <a:r>
              <a:rPr lang="en-GB" sz="2000" b="1" dirty="0" smtClean="0">
                <a:solidFill>
                  <a:srgbClr val="7030A0"/>
                </a:solidFill>
                <a:latin typeface="+mj-lt"/>
              </a:rPr>
              <a:t>drugs</a:t>
            </a:r>
            <a:r>
              <a:rPr lang="en-GB" sz="2000" dirty="0" smtClean="0">
                <a:latin typeface="+mj-lt"/>
              </a:rPr>
              <a:t>,</a:t>
            </a:r>
          </a:p>
          <a:p>
            <a:pPr marL="742950" lvl="1" indent="-285750">
              <a:buFont typeface="Arial" panose="020B0604020202020204" pitchFamily="34" charset="0"/>
              <a:buChar char="•"/>
            </a:pPr>
            <a:r>
              <a:rPr lang="en-GB" sz="2000" dirty="0" smtClean="0">
                <a:latin typeface="+mj-lt"/>
              </a:rPr>
              <a:t>measure the </a:t>
            </a:r>
            <a:r>
              <a:rPr lang="en-GB" sz="2000" dirty="0">
                <a:latin typeface="+mj-lt"/>
              </a:rPr>
              <a:t>function of implanted </a:t>
            </a:r>
            <a:r>
              <a:rPr lang="en-GB" sz="2000" b="1" dirty="0">
                <a:solidFill>
                  <a:srgbClr val="7030A0"/>
                </a:solidFill>
                <a:latin typeface="+mj-lt"/>
              </a:rPr>
              <a:t>pacemakers</a:t>
            </a:r>
            <a:r>
              <a:rPr lang="en-GB" sz="2000" dirty="0" smtClean="0">
                <a:latin typeface="+mj-lt"/>
              </a:rPr>
              <a:t>.</a:t>
            </a:r>
            <a:endParaRPr lang="en-GB" sz="2000" dirty="0">
              <a:latin typeface="+mj-lt"/>
            </a:endParaRPr>
          </a:p>
        </p:txBody>
      </p:sp>
      <p:grpSp>
        <p:nvGrpSpPr>
          <p:cNvPr id="5" name="Groep 4"/>
          <p:cNvGrpSpPr/>
          <p:nvPr/>
        </p:nvGrpSpPr>
        <p:grpSpPr>
          <a:xfrm>
            <a:off x="2061632" y="4897065"/>
            <a:ext cx="4565650" cy="1416504"/>
            <a:chOff x="2061632" y="4897065"/>
            <a:chExt cx="4565650" cy="1416504"/>
          </a:xfrm>
        </p:grpSpPr>
        <p:pic>
          <p:nvPicPr>
            <p:cNvPr id="3" name="Afbeelding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61632" y="5192448"/>
              <a:ext cx="4565650" cy="1121121"/>
            </a:xfrm>
            <a:prstGeom prst="rect">
              <a:avLst/>
            </a:prstGeom>
          </p:spPr>
        </p:pic>
        <p:sp>
          <p:nvSpPr>
            <p:cNvPr id="4" name="Tekstvak 3"/>
            <p:cNvSpPr txBox="1"/>
            <p:nvPr/>
          </p:nvSpPr>
          <p:spPr>
            <a:xfrm>
              <a:off x="2700867" y="4897065"/>
              <a:ext cx="3417602" cy="369332"/>
            </a:xfrm>
            <a:prstGeom prst="rect">
              <a:avLst/>
            </a:prstGeom>
            <a:noFill/>
          </p:spPr>
          <p:txBody>
            <a:bodyPr wrap="none" rtlCol="0">
              <a:spAutoFit/>
            </a:bodyPr>
            <a:lstStyle/>
            <a:p>
              <a:r>
                <a:rPr lang="en-GB" b="1" dirty="0" smtClean="0"/>
                <a:t>ECG during Ventricular Fibrillation</a:t>
              </a:r>
              <a:endParaRPr lang="en-GB" b="1" dirty="0"/>
            </a:p>
          </p:txBody>
        </p:sp>
      </p:grpSp>
    </p:spTree>
    <p:extLst>
      <p:ext uri="{BB962C8B-B14F-4D97-AF65-F5344CB8AC3E}">
        <p14:creationId xmlns:p14="http://schemas.microsoft.com/office/powerpoint/2010/main" val="1367351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50" y="440796"/>
            <a:ext cx="11010900"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Lead Placement: 3 electrodes, 6 leads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552450" y="1130372"/>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20" name="Titel 1"/>
          <p:cNvSpPr txBox="1">
            <a:spLocks/>
          </p:cNvSpPr>
          <p:nvPr/>
        </p:nvSpPr>
        <p:spPr>
          <a:xfrm>
            <a:off x="10016067" y="6443133"/>
            <a:ext cx="2164079"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ECG Signals</a:t>
            </a:r>
          </a:p>
        </p:txBody>
      </p:sp>
      <p:sp>
        <p:nvSpPr>
          <p:cNvPr id="22" name="Rechthoek 21"/>
          <p:cNvSpPr/>
          <p:nvPr/>
        </p:nvSpPr>
        <p:spPr>
          <a:xfrm>
            <a:off x="2277533" y="1296736"/>
            <a:ext cx="9433984" cy="1015663"/>
          </a:xfrm>
          <a:prstGeom prst="rect">
            <a:avLst/>
          </a:prstGeom>
        </p:spPr>
        <p:txBody>
          <a:bodyPr wrap="square">
            <a:spAutoFit/>
          </a:bodyPr>
          <a:lstStyle/>
          <a:p>
            <a:r>
              <a:rPr lang="en-GB" sz="2000" dirty="0">
                <a:latin typeface="+mj-lt"/>
              </a:rPr>
              <a:t>The 3-lead ECG </a:t>
            </a:r>
            <a:r>
              <a:rPr lang="en-GB" sz="2000" dirty="0" smtClean="0">
                <a:latin typeface="+mj-lt"/>
              </a:rPr>
              <a:t>has been in </a:t>
            </a:r>
            <a:r>
              <a:rPr lang="en-GB" sz="2000" dirty="0">
                <a:latin typeface="+mj-lt"/>
              </a:rPr>
              <a:t>use for over 100 years. Currently, it is mainly used on transport monitors (e.g. in ambulances). The reason </a:t>
            </a:r>
            <a:r>
              <a:rPr lang="en-GB" sz="2000" dirty="0" smtClean="0">
                <a:latin typeface="+mj-lt"/>
              </a:rPr>
              <a:t>for this is </a:t>
            </a:r>
            <a:r>
              <a:rPr lang="en-GB" sz="2000" dirty="0">
                <a:latin typeface="+mj-lt"/>
              </a:rPr>
              <a:t>that configurations with more leads provide more information. </a:t>
            </a:r>
          </a:p>
        </p:txBody>
      </p:sp>
      <p:grpSp>
        <p:nvGrpSpPr>
          <p:cNvPr id="5" name="Groep 4"/>
          <p:cNvGrpSpPr/>
          <p:nvPr/>
        </p:nvGrpSpPr>
        <p:grpSpPr>
          <a:xfrm>
            <a:off x="223617" y="1355300"/>
            <a:ext cx="2391833" cy="4990363"/>
            <a:chOff x="-30647" y="1382433"/>
            <a:chExt cx="2391833" cy="4990363"/>
          </a:xfrm>
        </p:grpSpPr>
        <p:pic>
          <p:nvPicPr>
            <p:cNvPr id="16" name="Afbeelding 1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5973" y="1382433"/>
              <a:ext cx="1698592" cy="3700504"/>
            </a:xfrm>
            <a:prstGeom prst="rect">
              <a:avLst/>
            </a:prstGeom>
          </p:spPr>
        </p:pic>
        <p:sp>
          <p:nvSpPr>
            <p:cNvPr id="13" name="Tekstvak 12"/>
            <p:cNvSpPr txBox="1"/>
            <p:nvPr/>
          </p:nvSpPr>
          <p:spPr>
            <a:xfrm>
              <a:off x="-30647" y="5049357"/>
              <a:ext cx="2391833" cy="1323439"/>
            </a:xfrm>
            <a:prstGeom prst="rect">
              <a:avLst/>
            </a:prstGeom>
            <a:noFill/>
          </p:spPr>
          <p:txBody>
            <a:bodyPr wrap="square" rtlCol="0">
              <a:spAutoFit/>
            </a:bodyPr>
            <a:lstStyle/>
            <a:p>
              <a:pPr algn="ctr"/>
              <a:r>
                <a:rPr lang="en-GB" sz="2000" dirty="0" smtClean="0">
                  <a:latin typeface="+mj-lt"/>
                </a:rPr>
                <a:t>ECG with 3 electrodes </a:t>
              </a:r>
            </a:p>
            <a:p>
              <a:pPr algn="ctr"/>
              <a:r>
                <a:rPr lang="en-GB" sz="2000" dirty="0" smtClean="0">
                  <a:latin typeface="+mj-lt"/>
                </a:rPr>
                <a:t>on 3 limbs; </a:t>
              </a:r>
            </a:p>
            <a:p>
              <a:pPr algn="ctr"/>
              <a:r>
                <a:rPr lang="en-GB" sz="2000" dirty="0" smtClean="0">
                  <a:latin typeface="+mj-lt"/>
                </a:rPr>
                <a:t>RL serves as ground</a:t>
              </a:r>
            </a:p>
          </p:txBody>
        </p:sp>
      </p:grpSp>
      <p:pic>
        <p:nvPicPr>
          <p:cNvPr id="7" name="Afbeelding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07806" y="2323827"/>
            <a:ext cx="5813782" cy="3862702"/>
          </a:xfrm>
          <a:prstGeom prst="rect">
            <a:avLst/>
          </a:prstGeom>
        </p:spPr>
      </p:pic>
      <p:sp>
        <p:nvSpPr>
          <p:cNvPr id="18" name="Tekstvak 17"/>
          <p:cNvSpPr txBox="1"/>
          <p:nvPr/>
        </p:nvSpPr>
        <p:spPr>
          <a:xfrm>
            <a:off x="8668088" y="2823549"/>
            <a:ext cx="3043429" cy="3170099"/>
          </a:xfrm>
          <a:prstGeom prst="rect">
            <a:avLst/>
          </a:prstGeom>
          <a:noFill/>
        </p:spPr>
        <p:txBody>
          <a:bodyPr wrap="square" rtlCol="0">
            <a:spAutoFit/>
          </a:bodyPr>
          <a:lstStyle/>
          <a:p>
            <a:pPr algn="ctr"/>
            <a:r>
              <a:rPr lang="en-GB" sz="2000" dirty="0" smtClean="0">
                <a:latin typeface="+mj-lt"/>
              </a:rPr>
              <a:t>Recordings are made between two electrodes: </a:t>
            </a:r>
            <a:r>
              <a:rPr lang="en-GB" sz="2000" b="1" dirty="0" smtClean="0">
                <a:solidFill>
                  <a:srgbClr val="7030A0"/>
                </a:solidFill>
                <a:latin typeface="+mj-lt"/>
              </a:rPr>
              <a:t>Lead I</a:t>
            </a:r>
            <a:r>
              <a:rPr lang="en-GB" sz="2000" b="1" dirty="0">
                <a:solidFill>
                  <a:srgbClr val="7030A0"/>
                </a:solidFill>
                <a:latin typeface="+mj-lt"/>
              </a:rPr>
              <a:t>,</a:t>
            </a:r>
            <a:r>
              <a:rPr lang="en-GB" sz="2000" b="1" dirty="0" smtClean="0">
                <a:solidFill>
                  <a:srgbClr val="7030A0"/>
                </a:solidFill>
                <a:latin typeface="+mj-lt"/>
              </a:rPr>
              <a:t> </a:t>
            </a:r>
            <a:r>
              <a:rPr lang="en-GB" sz="2000" b="1" dirty="0">
                <a:solidFill>
                  <a:srgbClr val="7030A0"/>
                </a:solidFill>
                <a:latin typeface="+mj-lt"/>
              </a:rPr>
              <a:t>II</a:t>
            </a:r>
            <a:r>
              <a:rPr lang="en-GB" sz="2000" b="1" dirty="0" smtClean="0">
                <a:solidFill>
                  <a:srgbClr val="7030A0"/>
                </a:solidFill>
                <a:latin typeface="+mj-lt"/>
              </a:rPr>
              <a:t>, III  </a:t>
            </a:r>
          </a:p>
          <a:p>
            <a:pPr algn="ctr"/>
            <a:endParaRPr lang="en-GB" sz="2000" b="1" dirty="0" smtClean="0">
              <a:solidFill>
                <a:srgbClr val="7030A0"/>
              </a:solidFill>
              <a:latin typeface="+mj-lt"/>
            </a:endParaRPr>
          </a:p>
          <a:p>
            <a:pPr algn="ctr"/>
            <a:r>
              <a:rPr lang="en-GB" sz="2000" dirty="0" smtClean="0">
                <a:latin typeface="+mj-lt"/>
              </a:rPr>
              <a:t>or </a:t>
            </a:r>
          </a:p>
          <a:p>
            <a:pPr algn="ctr"/>
            <a:endParaRPr lang="en-GB" sz="2000" dirty="0" smtClean="0">
              <a:latin typeface="+mj-lt"/>
            </a:endParaRPr>
          </a:p>
          <a:p>
            <a:pPr algn="ctr"/>
            <a:r>
              <a:rPr lang="en-GB" sz="2000" dirty="0" smtClean="0">
                <a:latin typeface="+mj-lt"/>
              </a:rPr>
              <a:t>between one electrode and the average of the other two: </a:t>
            </a:r>
          </a:p>
          <a:p>
            <a:pPr algn="ctr"/>
            <a:r>
              <a:rPr lang="en-GB" sz="2000" b="1" dirty="0" smtClean="0">
                <a:solidFill>
                  <a:srgbClr val="7030A0"/>
                </a:solidFill>
                <a:latin typeface="+mj-lt"/>
              </a:rPr>
              <a:t>Lead </a:t>
            </a:r>
            <a:r>
              <a:rPr lang="en-GB" sz="2000" b="1" dirty="0" err="1" smtClean="0">
                <a:solidFill>
                  <a:srgbClr val="7030A0"/>
                </a:solidFill>
                <a:latin typeface="+mj-lt"/>
              </a:rPr>
              <a:t>aVR</a:t>
            </a:r>
            <a:r>
              <a:rPr lang="en-GB" sz="2000" b="1" dirty="0" smtClean="0">
                <a:solidFill>
                  <a:srgbClr val="7030A0"/>
                </a:solidFill>
                <a:latin typeface="+mj-lt"/>
              </a:rPr>
              <a:t>, </a:t>
            </a:r>
            <a:r>
              <a:rPr lang="en-GB" sz="2000" b="1" dirty="0" err="1" smtClean="0">
                <a:solidFill>
                  <a:srgbClr val="7030A0"/>
                </a:solidFill>
                <a:latin typeface="+mj-lt"/>
              </a:rPr>
              <a:t>aVL</a:t>
            </a:r>
            <a:r>
              <a:rPr lang="en-GB" sz="2000" b="1" dirty="0" smtClean="0">
                <a:solidFill>
                  <a:srgbClr val="7030A0"/>
                </a:solidFill>
                <a:latin typeface="+mj-lt"/>
              </a:rPr>
              <a:t>, </a:t>
            </a:r>
            <a:r>
              <a:rPr lang="en-GB" sz="2000" b="1" dirty="0" err="1" smtClean="0">
                <a:solidFill>
                  <a:srgbClr val="7030A0"/>
                </a:solidFill>
                <a:latin typeface="+mj-lt"/>
              </a:rPr>
              <a:t>aVF</a:t>
            </a:r>
            <a:endParaRPr lang="en-GB" sz="2000" b="1" dirty="0" smtClean="0">
              <a:solidFill>
                <a:srgbClr val="7030A0"/>
              </a:solidFill>
              <a:latin typeface="+mj-lt"/>
            </a:endParaRPr>
          </a:p>
        </p:txBody>
      </p:sp>
    </p:spTree>
    <p:extLst>
      <p:ext uri="{BB962C8B-B14F-4D97-AF65-F5344CB8AC3E}">
        <p14:creationId xmlns:p14="http://schemas.microsoft.com/office/powerpoint/2010/main" val="136934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50" y="440796"/>
            <a:ext cx="11010900"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Lead Placement: 5 electrodes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2017</a:t>
            </a:r>
            <a:endParaRPr lang="en-GB" sz="1200" dirty="0"/>
          </a:p>
        </p:txBody>
      </p: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20" name="Titel 1"/>
          <p:cNvSpPr txBox="1">
            <a:spLocks/>
          </p:cNvSpPr>
          <p:nvPr/>
        </p:nvSpPr>
        <p:spPr>
          <a:xfrm>
            <a:off x="10016067" y="6443133"/>
            <a:ext cx="2164079"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ECG Signals</a:t>
            </a:r>
          </a:p>
        </p:txBody>
      </p:sp>
      <p:sp>
        <p:nvSpPr>
          <p:cNvPr id="22" name="Rechthoek 21"/>
          <p:cNvSpPr/>
          <p:nvPr/>
        </p:nvSpPr>
        <p:spPr>
          <a:xfrm>
            <a:off x="141586" y="3386985"/>
            <a:ext cx="5679017" cy="1015663"/>
          </a:xfrm>
          <a:prstGeom prst="rect">
            <a:avLst/>
          </a:prstGeom>
        </p:spPr>
        <p:txBody>
          <a:bodyPr wrap="square">
            <a:spAutoFit/>
          </a:bodyPr>
          <a:lstStyle/>
          <a:p>
            <a:pPr algn="ctr"/>
            <a:r>
              <a:rPr lang="en-GB" sz="2000" dirty="0" smtClean="0">
                <a:latin typeface="+mj-lt"/>
              </a:rPr>
              <a:t>The 5-lead ECG is often preferred </a:t>
            </a:r>
            <a:r>
              <a:rPr lang="en-GB" sz="2000" dirty="0">
                <a:latin typeface="+mj-lt"/>
              </a:rPr>
              <a:t>in an </a:t>
            </a:r>
            <a:endParaRPr lang="en-GB" sz="2000" dirty="0" smtClean="0">
              <a:latin typeface="+mj-lt"/>
            </a:endParaRPr>
          </a:p>
          <a:p>
            <a:pPr algn="ctr"/>
            <a:r>
              <a:rPr lang="en-GB" sz="2000" b="1" dirty="0" smtClean="0">
                <a:solidFill>
                  <a:srgbClr val="7030A0"/>
                </a:solidFill>
                <a:latin typeface="+mj-lt"/>
              </a:rPr>
              <a:t>ICU (Intensive Care Unit</a:t>
            </a:r>
            <a:r>
              <a:rPr lang="en-GB" sz="2000" dirty="0" smtClean="0">
                <a:latin typeface="+mj-lt"/>
              </a:rPr>
              <a:t>).</a:t>
            </a:r>
          </a:p>
          <a:p>
            <a:pPr algn="ctr"/>
            <a:r>
              <a:rPr lang="en-GB" sz="2000" dirty="0" smtClean="0">
                <a:latin typeface="+mj-lt"/>
              </a:rPr>
              <a:t>It gives more information than the 3 Lead ECG.</a:t>
            </a:r>
            <a:endParaRPr lang="en-GB" sz="2000" dirty="0">
              <a:latin typeface="+mj-lt"/>
            </a:endParaRPr>
          </a:p>
        </p:txBody>
      </p:sp>
      <p:sp>
        <p:nvSpPr>
          <p:cNvPr id="13" name="Tekstvak 12"/>
          <p:cNvSpPr txBox="1"/>
          <p:nvPr/>
        </p:nvSpPr>
        <p:spPr>
          <a:xfrm>
            <a:off x="5492520" y="5802778"/>
            <a:ext cx="5127855" cy="400110"/>
          </a:xfrm>
          <a:prstGeom prst="rect">
            <a:avLst/>
          </a:prstGeom>
          <a:noFill/>
        </p:spPr>
        <p:txBody>
          <a:bodyPr wrap="square" rtlCol="0">
            <a:spAutoFit/>
          </a:bodyPr>
          <a:lstStyle/>
          <a:p>
            <a:pPr algn="ctr"/>
            <a:r>
              <a:rPr lang="en-GB" sz="2000" dirty="0" smtClean="0">
                <a:latin typeface="+mj-lt"/>
              </a:rPr>
              <a:t>position of electrodes in </a:t>
            </a:r>
            <a:r>
              <a:rPr lang="en-GB" sz="2000" b="1" dirty="0" smtClean="0">
                <a:solidFill>
                  <a:srgbClr val="7030A0"/>
                </a:solidFill>
                <a:latin typeface="+mj-lt"/>
              </a:rPr>
              <a:t>5 Lead ECG </a:t>
            </a:r>
            <a:r>
              <a:rPr lang="en-GB" sz="2000" dirty="0" smtClean="0">
                <a:latin typeface="+mj-lt"/>
              </a:rPr>
              <a:t>system </a:t>
            </a:r>
          </a:p>
        </p:txBody>
      </p:sp>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740399" y="1933360"/>
            <a:ext cx="5020456" cy="3690838"/>
          </a:xfrm>
          <a:prstGeom prst="rect">
            <a:avLst/>
          </a:prstGeom>
        </p:spPr>
      </p:pic>
    </p:spTree>
    <p:extLst>
      <p:ext uri="{BB962C8B-B14F-4D97-AF65-F5344CB8AC3E}">
        <p14:creationId xmlns:p14="http://schemas.microsoft.com/office/powerpoint/2010/main" val="28148694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50" y="440796"/>
            <a:ext cx="11385550"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Lead Placement: 10 electrodes for standard 12 lead ECG</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2017 </a:t>
            </a:r>
            <a:endParaRPr lang="en-GB" sz="1200" dirty="0"/>
          </a:p>
        </p:txBody>
      </p:sp>
      <p:grpSp>
        <p:nvGrpSpPr>
          <p:cNvPr id="3" name="Groep 2"/>
          <p:cNvGrpSpPr/>
          <p:nvPr/>
        </p:nvGrpSpPr>
        <p:grpSpPr>
          <a:xfrm>
            <a:off x="-62604" y="1851453"/>
            <a:ext cx="2567947" cy="3745906"/>
            <a:chOff x="-82206" y="1526564"/>
            <a:chExt cx="2567947" cy="3745906"/>
          </a:xfrm>
        </p:grpSpPr>
        <p:sp>
          <p:nvSpPr>
            <p:cNvPr id="8" name="Rechthoek 7"/>
            <p:cNvSpPr/>
            <p:nvPr/>
          </p:nvSpPr>
          <p:spPr>
            <a:xfrm>
              <a:off x="-82206" y="4564584"/>
              <a:ext cx="2567947" cy="707886"/>
            </a:xfrm>
            <a:prstGeom prst="rect">
              <a:avLst/>
            </a:prstGeom>
          </p:spPr>
          <p:txBody>
            <a:bodyPr wrap="none">
              <a:spAutoFit/>
            </a:bodyPr>
            <a:lstStyle/>
            <a:p>
              <a:pPr algn="ctr"/>
              <a:r>
                <a:rPr lang="en-GB" sz="2000" dirty="0" smtClean="0">
                  <a:latin typeface="+mj-lt"/>
                </a:rPr>
                <a:t>ECG with 10 electrodes</a:t>
              </a:r>
            </a:p>
            <a:p>
              <a:pPr algn="ctr"/>
              <a:r>
                <a:rPr lang="en-GB" sz="2000" dirty="0" smtClean="0">
                  <a:latin typeface="+mj-lt"/>
                </a:rPr>
                <a:t>for best detail</a:t>
              </a:r>
              <a:endParaRPr lang="en-US" sz="2000" dirty="0">
                <a:latin typeface="+mj-lt"/>
              </a:endParaRPr>
            </a:p>
          </p:txBody>
        </p:sp>
        <p:pic>
          <p:nvPicPr>
            <p:cNvPr id="10" name="Afbeelding 9"/>
            <p:cNvPicPr>
              <a:picLocks noChangeAspect="1"/>
            </p:cNvPicPr>
            <p:nvPr/>
          </p:nvPicPr>
          <p:blipFill>
            <a:blip r:embed="rId2"/>
            <a:stretch>
              <a:fillRect/>
            </a:stretch>
          </p:blipFill>
          <p:spPr>
            <a:xfrm>
              <a:off x="189589" y="1526564"/>
              <a:ext cx="2024359" cy="2976355"/>
            </a:xfrm>
            <a:prstGeom prst="rect">
              <a:avLst/>
            </a:prstGeom>
          </p:spPr>
        </p:pic>
      </p:grp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20" name="Titel 1"/>
          <p:cNvSpPr txBox="1">
            <a:spLocks/>
          </p:cNvSpPr>
          <p:nvPr/>
        </p:nvSpPr>
        <p:spPr>
          <a:xfrm>
            <a:off x="10016067" y="6443133"/>
            <a:ext cx="2164079"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ECG Signals</a:t>
            </a:r>
          </a:p>
        </p:txBody>
      </p:sp>
      <p:grpSp>
        <p:nvGrpSpPr>
          <p:cNvPr id="4" name="Groep 3"/>
          <p:cNvGrpSpPr/>
          <p:nvPr/>
        </p:nvGrpSpPr>
        <p:grpSpPr>
          <a:xfrm>
            <a:off x="412130" y="1714569"/>
            <a:ext cx="11631644" cy="4558154"/>
            <a:chOff x="476250" y="1654092"/>
            <a:chExt cx="11631644" cy="4558154"/>
          </a:xfrm>
        </p:grpSpPr>
        <p:pic>
          <p:nvPicPr>
            <p:cNvPr id="16" name="Afbeelding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69463" y="1820582"/>
              <a:ext cx="2735378" cy="3610467"/>
            </a:xfrm>
            <a:prstGeom prst="rect">
              <a:avLst/>
            </a:prstGeom>
          </p:spPr>
        </p:pic>
        <p:pic>
          <p:nvPicPr>
            <p:cNvPr id="22" name="Afbeelding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36368" y="1654092"/>
              <a:ext cx="6671526" cy="3907608"/>
            </a:xfrm>
            <a:prstGeom prst="rect">
              <a:avLst/>
            </a:prstGeom>
          </p:spPr>
        </p:pic>
        <p:sp>
          <p:nvSpPr>
            <p:cNvPr id="12" name="Rechthoek 11"/>
            <p:cNvSpPr/>
            <p:nvPr/>
          </p:nvSpPr>
          <p:spPr>
            <a:xfrm>
              <a:off x="476250" y="5812136"/>
              <a:ext cx="10979224" cy="400110"/>
            </a:xfrm>
            <a:prstGeom prst="rect">
              <a:avLst/>
            </a:prstGeom>
            <a:solidFill>
              <a:schemeClr val="bg2"/>
            </a:solidFill>
            <a:ln>
              <a:solidFill>
                <a:srgbClr val="7030A0"/>
              </a:solidFill>
            </a:ln>
          </p:spPr>
          <p:txBody>
            <a:bodyPr wrap="none">
              <a:spAutoFit/>
            </a:bodyPr>
            <a:lstStyle/>
            <a:p>
              <a:pPr algn="ctr"/>
              <a:r>
                <a:rPr lang="en-GB" sz="2000" dirty="0" smtClean="0">
                  <a:latin typeface="+mj-lt"/>
                </a:rPr>
                <a:t>From the 10 electrodes, </a:t>
              </a:r>
              <a:r>
                <a:rPr lang="en-GB" sz="2000" b="1" dirty="0" smtClean="0">
                  <a:latin typeface="+mj-lt"/>
                </a:rPr>
                <a:t>12 leads </a:t>
              </a:r>
              <a:r>
                <a:rPr lang="en-GB" sz="2000" dirty="0" smtClean="0">
                  <a:latin typeface="+mj-lt"/>
                </a:rPr>
                <a:t>are recorded, each lead being a combination of two or three electrodes </a:t>
              </a:r>
              <a:endParaRPr lang="en-US" sz="2000" dirty="0">
                <a:latin typeface="+mj-lt"/>
              </a:endParaRPr>
            </a:p>
          </p:txBody>
        </p:sp>
      </p:grpSp>
    </p:spTree>
    <p:extLst>
      <p:ext uri="{BB962C8B-B14F-4D97-AF65-F5344CB8AC3E}">
        <p14:creationId xmlns:p14="http://schemas.microsoft.com/office/powerpoint/2010/main" val="1707441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2017</a:t>
            </a:r>
            <a:endParaRPr lang="en-GB" sz="1200" dirty="0"/>
          </a:p>
        </p:txBody>
      </p:sp>
      <p:sp>
        <p:nvSpPr>
          <p:cNvPr id="2" name="Titel 1"/>
          <p:cNvSpPr>
            <a:spLocks noGrp="1"/>
          </p:cNvSpPr>
          <p:nvPr>
            <p:ph type="title" idx="4294967295"/>
          </p:nvPr>
        </p:nvSpPr>
        <p:spPr>
          <a:xfrm>
            <a:off x="476249" y="440796"/>
            <a:ext cx="7533217"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Wave forms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10016067" y="6443133"/>
            <a:ext cx="2164079"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ECG Signals</a:t>
            </a: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pic>
        <p:nvPicPr>
          <p:cNvPr id="4" name="Afbeelding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49124" y="1488406"/>
            <a:ext cx="2220685" cy="2053087"/>
          </a:xfrm>
          <a:prstGeom prst="rect">
            <a:avLst/>
          </a:prstGeom>
        </p:spPr>
      </p:pic>
      <p:sp>
        <p:nvSpPr>
          <p:cNvPr id="10" name="Tekstvak 9"/>
          <p:cNvSpPr txBox="1"/>
          <p:nvPr/>
        </p:nvSpPr>
        <p:spPr>
          <a:xfrm>
            <a:off x="3145557" y="1395923"/>
            <a:ext cx="8369110" cy="1015663"/>
          </a:xfrm>
          <a:prstGeom prst="rect">
            <a:avLst/>
          </a:prstGeom>
          <a:noFill/>
        </p:spPr>
        <p:txBody>
          <a:bodyPr wrap="square" rtlCol="0">
            <a:spAutoFit/>
          </a:bodyPr>
          <a:lstStyle/>
          <a:p>
            <a:r>
              <a:rPr lang="en-US" sz="2000" dirty="0" smtClean="0">
                <a:latin typeface="+mj-lt"/>
              </a:rPr>
              <a:t>A depolarizing wave moving through the myocardium can be thought of as a </a:t>
            </a:r>
            <a:r>
              <a:rPr lang="en-US" sz="2000" b="1" dirty="0" smtClean="0">
                <a:solidFill>
                  <a:srgbClr val="7030A0"/>
                </a:solidFill>
                <a:latin typeface="+mj-lt"/>
              </a:rPr>
              <a:t>vector.</a:t>
            </a:r>
            <a:r>
              <a:rPr lang="en-US" sz="2000" dirty="0" smtClean="0">
                <a:latin typeface="+mj-lt"/>
              </a:rPr>
              <a:t> A vector is a force moving in a direction symbolized by an arrow. The larger the force, the larger the arrow. </a:t>
            </a:r>
            <a:endParaRPr lang="en-US" sz="2000" dirty="0">
              <a:latin typeface="+mj-lt"/>
            </a:endParaRPr>
          </a:p>
        </p:txBody>
      </p:sp>
      <p:sp>
        <p:nvSpPr>
          <p:cNvPr id="16" name="Tekstvak 15"/>
          <p:cNvSpPr txBox="1"/>
          <p:nvPr/>
        </p:nvSpPr>
        <p:spPr>
          <a:xfrm>
            <a:off x="3145558" y="2443154"/>
            <a:ext cx="8148976" cy="1323439"/>
          </a:xfrm>
          <a:prstGeom prst="rect">
            <a:avLst/>
          </a:prstGeom>
          <a:noFill/>
        </p:spPr>
        <p:txBody>
          <a:bodyPr wrap="square" rtlCol="0">
            <a:spAutoFit/>
          </a:bodyPr>
          <a:lstStyle/>
          <a:p>
            <a:r>
              <a:rPr lang="en-US" sz="2000" dirty="0" smtClean="0">
                <a:latin typeface="+mj-lt"/>
              </a:rPr>
              <a:t>For example, the impulse initiated by the SA node moves towards the AV node and the left atrium. On average, the depolarizing wave travels </a:t>
            </a:r>
            <a:r>
              <a:rPr lang="en-US" sz="2000" b="1" dirty="0" smtClean="0">
                <a:solidFill>
                  <a:srgbClr val="7030A0"/>
                </a:solidFill>
                <a:latin typeface="+mj-lt"/>
              </a:rPr>
              <a:t>down </a:t>
            </a:r>
            <a:r>
              <a:rPr lang="en-US" sz="2000" dirty="0">
                <a:latin typeface="+mj-lt"/>
              </a:rPr>
              <a:t>and </a:t>
            </a:r>
            <a:r>
              <a:rPr lang="en-US" sz="2000" b="1" dirty="0" smtClean="0">
                <a:solidFill>
                  <a:srgbClr val="7030A0"/>
                </a:solidFill>
                <a:latin typeface="+mj-lt"/>
              </a:rPr>
              <a:t>to the left </a:t>
            </a:r>
            <a:r>
              <a:rPr lang="en-US" sz="2000" dirty="0" smtClean="0">
                <a:latin typeface="+mj-lt"/>
              </a:rPr>
              <a:t>side of the body. Atrial depolarization then has a vector that points down and towards the left. </a:t>
            </a:r>
            <a:endParaRPr lang="en-US" sz="2000" dirty="0">
              <a:latin typeface="+mj-lt"/>
            </a:endParaRPr>
          </a:p>
        </p:txBody>
      </p:sp>
      <p:sp>
        <p:nvSpPr>
          <p:cNvPr id="17" name="Tekstvak 16"/>
          <p:cNvSpPr txBox="1"/>
          <p:nvPr/>
        </p:nvSpPr>
        <p:spPr>
          <a:xfrm>
            <a:off x="452655" y="3803468"/>
            <a:ext cx="8015738" cy="1015663"/>
          </a:xfrm>
          <a:prstGeom prst="rect">
            <a:avLst/>
          </a:prstGeom>
          <a:noFill/>
        </p:spPr>
        <p:txBody>
          <a:bodyPr wrap="square" rtlCol="0">
            <a:spAutoFit/>
          </a:bodyPr>
          <a:lstStyle/>
          <a:p>
            <a:r>
              <a:rPr lang="en-US" sz="2000" b="1" dirty="0" smtClean="0">
                <a:solidFill>
                  <a:srgbClr val="7030A0"/>
                </a:solidFill>
                <a:latin typeface="+mj-lt"/>
              </a:rPr>
              <a:t>A depolarizing electrical wave that is directed towards a positive lead produces an upright waveform on an ECG. </a:t>
            </a:r>
            <a:r>
              <a:rPr lang="en-US" sz="2000" dirty="0" smtClean="0">
                <a:latin typeface="+mj-lt"/>
              </a:rPr>
              <a:t>Conversely, an inverted waveform results when a depolarizing wave moves away from a positive lead. </a:t>
            </a:r>
            <a:endParaRPr lang="en-US" sz="2000" dirty="0">
              <a:latin typeface="+mj-lt"/>
            </a:endParaRPr>
          </a:p>
        </p:txBody>
      </p:sp>
      <p:pic>
        <p:nvPicPr>
          <p:cNvPr id="12" name="Afbeelding 1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821377" y="3814400"/>
            <a:ext cx="2822137" cy="2294161"/>
          </a:xfrm>
          <a:prstGeom prst="rect">
            <a:avLst/>
          </a:prstGeom>
        </p:spPr>
      </p:pic>
      <p:sp>
        <p:nvSpPr>
          <p:cNvPr id="18" name="Tekstvak 17"/>
          <p:cNvSpPr txBox="1"/>
          <p:nvPr/>
        </p:nvSpPr>
        <p:spPr>
          <a:xfrm>
            <a:off x="452655" y="4890193"/>
            <a:ext cx="8368722" cy="1323439"/>
          </a:xfrm>
          <a:prstGeom prst="rect">
            <a:avLst/>
          </a:prstGeom>
          <a:noFill/>
        </p:spPr>
        <p:txBody>
          <a:bodyPr wrap="square" rtlCol="0">
            <a:spAutoFit/>
          </a:bodyPr>
          <a:lstStyle/>
          <a:p>
            <a:r>
              <a:rPr lang="en-US" sz="2000" dirty="0" smtClean="0">
                <a:latin typeface="+mj-lt"/>
              </a:rPr>
              <a:t>As an example: in lead I,II and III, the normal </a:t>
            </a:r>
            <a:r>
              <a:rPr lang="en-US" sz="2000" b="1" dirty="0" smtClean="0">
                <a:solidFill>
                  <a:srgbClr val="7030A0"/>
                </a:solidFill>
                <a:latin typeface="+mj-lt"/>
              </a:rPr>
              <a:t>P-wave</a:t>
            </a:r>
            <a:r>
              <a:rPr lang="en-US" sz="2000" dirty="0" smtClean="0">
                <a:latin typeface="+mj-lt"/>
              </a:rPr>
              <a:t> is always positive: </a:t>
            </a:r>
          </a:p>
          <a:p>
            <a:pPr marL="742950" lvl="1" indent="-285750">
              <a:buFont typeface="Arial" panose="020B0604020202020204" pitchFamily="34" charset="0"/>
              <a:buChar char="•"/>
            </a:pPr>
            <a:r>
              <a:rPr lang="en-US" sz="2000" dirty="0" smtClean="0">
                <a:latin typeface="+mj-lt"/>
              </a:rPr>
              <a:t>in lead I (B = positive) because the wave goes to the left side of the body</a:t>
            </a:r>
          </a:p>
          <a:p>
            <a:pPr marL="742950" lvl="1" indent="-285750">
              <a:buFont typeface="Arial" panose="020B0604020202020204" pitchFamily="34" charset="0"/>
              <a:buChar char="•"/>
            </a:pPr>
            <a:r>
              <a:rPr lang="en-US" sz="2000" dirty="0" smtClean="0">
                <a:latin typeface="+mj-lt"/>
              </a:rPr>
              <a:t>in Lead II and III (R = positive) because the wave goes to the down side of the body.  </a:t>
            </a:r>
            <a:endParaRPr lang="en-US" sz="2000" dirty="0">
              <a:latin typeface="+mj-lt"/>
            </a:endParaRPr>
          </a:p>
        </p:txBody>
      </p:sp>
      <p:pic>
        <p:nvPicPr>
          <p:cNvPr id="13" name="Afbeelding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49157" y="-2192"/>
            <a:ext cx="2994357" cy="1222502"/>
          </a:xfrm>
          <a:prstGeom prst="rect">
            <a:avLst/>
          </a:prstGeom>
        </p:spPr>
      </p:pic>
    </p:spTree>
    <p:extLst>
      <p:ext uri="{BB962C8B-B14F-4D97-AF65-F5344CB8AC3E}">
        <p14:creationId xmlns:p14="http://schemas.microsoft.com/office/powerpoint/2010/main" val="114056536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rugblik">
  <a:themeElements>
    <a:clrScheme name="Terugblik">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Terugbli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ugbli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2511</TotalTime>
  <Words>1383</Words>
  <Application>Microsoft Office PowerPoint</Application>
  <PresentationFormat>Widescreen</PresentationFormat>
  <Paragraphs>129</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Times New Roman</vt:lpstr>
      <vt:lpstr>Terugblik</vt:lpstr>
      <vt:lpstr>ECG Signals</vt:lpstr>
      <vt:lpstr>PowerPoint Presentation</vt:lpstr>
      <vt:lpstr>PowerPoint Presentation</vt:lpstr>
      <vt:lpstr>Body-surface potentials: ECG</vt:lpstr>
      <vt:lpstr>Normal and abnormal rhythms</vt:lpstr>
      <vt:lpstr>Lead Placement: 3 electrodes, 6 leads</vt:lpstr>
      <vt:lpstr>Lead Placement: 5 electrodes</vt:lpstr>
      <vt:lpstr>Lead Placement: 10 electrodes for standard 12 lead ECG</vt:lpstr>
      <vt:lpstr>Wave forms</vt:lpstr>
      <vt:lpstr>Wave forms</vt:lpstr>
      <vt:lpstr>Wave forms: Abnormalities</vt:lpstr>
      <vt:lpstr>Wave forms: abnormalities in the conduction system </vt:lpstr>
      <vt:lpstr>Wave forms: abnormalities through heart muscle infarction</vt:lpstr>
      <vt:lpstr>Heart Rhythm abnormalities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Chris Mol</dc:creator>
  <cp:lastModifiedBy>Chris Mol</cp:lastModifiedBy>
  <cp:revision>228</cp:revision>
  <dcterms:created xsi:type="dcterms:W3CDTF">2014-11-03T16:21:19Z</dcterms:created>
  <dcterms:modified xsi:type="dcterms:W3CDTF">2020-03-18T13:41:18Z</dcterms:modified>
</cp:coreProperties>
</file>